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68" r:id="rId2"/>
    <p:sldId id="258" r:id="rId3"/>
    <p:sldId id="271" r:id="rId4"/>
    <p:sldId id="269" r:id="rId5"/>
    <p:sldId id="272" r:id="rId6"/>
    <p:sldId id="273" r:id="rId7"/>
    <p:sldId id="274" r:id="rId8"/>
    <p:sldId id="275" r:id="rId9"/>
    <p:sldId id="277" r:id="rId10"/>
    <p:sldId id="285" r:id="rId11"/>
    <p:sldId id="283" r:id="rId12"/>
    <p:sldId id="280" r:id="rId13"/>
    <p:sldId id="263" r:id="rId14"/>
    <p:sldId id="276" r:id="rId15"/>
    <p:sldId id="279" r:id="rId16"/>
    <p:sldId id="284" r:id="rId17"/>
    <p:sldId id="286" r:id="rId18"/>
    <p:sldId id="282"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304" userDrawn="1">
          <p15:clr>
            <a:srgbClr val="A4A3A4"/>
          </p15:clr>
        </p15:guide>
        <p15:guide id="3" orient="horz" pos="2704"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ia german" initials="i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636"/>
    <a:srgbClr val="F08E1B"/>
    <a:srgbClr val="4B84C9"/>
    <a:srgbClr val="385D8A"/>
    <a:srgbClr val="B3C7EB"/>
    <a:srgbClr val="A6BEE8"/>
    <a:srgbClr val="385DA8"/>
    <a:srgbClr val="943C06"/>
    <a:srgbClr val="FFFFCC"/>
    <a:srgbClr val="DC8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68" autoAdjust="0"/>
    <p:restoredTop sz="61215"/>
  </p:normalViewPr>
  <p:slideViewPr>
    <p:cSldViewPr showGuides="1">
      <p:cViewPr varScale="1">
        <p:scale>
          <a:sx n="95" d="100"/>
          <a:sy n="95" d="100"/>
        </p:scale>
        <p:origin x="3456" y="184"/>
      </p:cViewPr>
      <p:guideLst>
        <p:guide orient="horz" pos="2160"/>
        <p:guide orient="horz" pos="2304"/>
        <p:guide orient="horz" pos="2704"/>
        <p:guide pos="3840"/>
      </p:guideLst>
    </p:cSldViewPr>
  </p:slideViewPr>
  <p:notesTextViewPr>
    <p:cViewPr>
      <p:scale>
        <a:sx n="3" d="2"/>
        <a:sy n="3" d="2"/>
      </p:scale>
      <p:origin x="0" y="0"/>
    </p:cViewPr>
  </p:notesTextViewPr>
  <p:notesViewPr>
    <p:cSldViewPr showGuides="1">
      <p:cViewPr varScale="1">
        <p:scale>
          <a:sx n="86" d="100"/>
          <a:sy n="86" d="100"/>
        </p:scale>
        <p:origin x="-38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31" tIns="45716" rIns="91431" bIns="45716" rtlCol="0"/>
          <a:lstStyle>
            <a:lvl1pPr algn="l">
              <a:defRPr sz="1200"/>
            </a:lvl1pPr>
          </a:lstStyle>
          <a:p>
            <a:endParaRPr lang="en-US"/>
          </a:p>
        </p:txBody>
      </p:sp>
      <p:sp>
        <p:nvSpPr>
          <p:cNvPr id="3" name="Date Placeholder 2"/>
          <p:cNvSpPr>
            <a:spLocks noGrp="1"/>
          </p:cNvSpPr>
          <p:nvPr>
            <p:ph type="dt" idx="1"/>
          </p:nvPr>
        </p:nvSpPr>
        <p:spPr>
          <a:xfrm>
            <a:off x="3884613" y="1"/>
            <a:ext cx="2971800" cy="457200"/>
          </a:xfrm>
          <a:prstGeom prst="rect">
            <a:avLst/>
          </a:prstGeom>
        </p:spPr>
        <p:txBody>
          <a:bodyPr vert="horz" lIns="91431" tIns="45716" rIns="91431" bIns="45716" rtlCol="0"/>
          <a:lstStyle>
            <a:lvl1pPr algn="r">
              <a:defRPr sz="1200"/>
            </a:lvl1pPr>
          </a:lstStyle>
          <a:p>
            <a:fld id="{91AA33BB-5012-4FA9-BC94-2423B0F96BF0}" type="datetimeFigureOut">
              <a:rPr lang="en-US" smtClean="0"/>
              <a:pPr/>
              <a:t>12/29/18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31" tIns="45716" rIns="91431" bIns="45716"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0" cy="457200"/>
          </a:xfrm>
          <a:prstGeom prst="rect">
            <a:avLst/>
          </a:prstGeom>
        </p:spPr>
        <p:txBody>
          <a:bodyPr vert="horz" lIns="91431" tIns="45716" rIns="91431"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31" tIns="45716" rIns="91431" bIns="45716" rtlCol="0" anchor="b"/>
          <a:lstStyle>
            <a:lvl1pPr algn="r">
              <a:defRPr sz="1200"/>
            </a:lvl1pPr>
          </a:lstStyle>
          <a:p>
            <a:fld id="{C18343ED-3762-4D46-A439-B4D407E13EF8}" type="slidenum">
              <a:rPr lang="en-US" smtClean="0"/>
              <a:pPr/>
              <a:t>‹#›</a:t>
            </a:fld>
            <a:endParaRPr lang="en-US"/>
          </a:p>
        </p:txBody>
      </p:sp>
    </p:spTree>
    <p:extLst>
      <p:ext uri="{BB962C8B-B14F-4D97-AF65-F5344CB8AC3E}">
        <p14:creationId xmlns:p14="http://schemas.microsoft.com/office/powerpoint/2010/main" val="376323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languages: JS (TS), GO, Python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Infrastructure as Code evolved to solve the problem of </a:t>
            </a:r>
            <a:r>
              <a:rPr lang="en-US" sz="1200" b="0" i="1" kern="1200" dirty="0">
                <a:solidFill>
                  <a:schemeClr val="tx1"/>
                </a:solidFill>
                <a:effectLst/>
                <a:latin typeface="+mn-lt"/>
                <a:ea typeface="+mn-ea"/>
                <a:cs typeface="+mn-cs"/>
              </a:rPr>
              <a:t>environment drift</a:t>
            </a:r>
            <a:r>
              <a:rPr lang="en-US" sz="1200" b="0" i="0" kern="1200" dirty="0">
                <a:solidFill>
                  <a:schemeClr val="tx1"/>
                </a:solidFill>
                <a:effectLst/>
                <a:latin typeface="+mn-lt"/>
                <a:ea typeface="+mn-ea"/>
                <a:cs typeface="+mn-cs"/>
              </a:rPr>
              <a:t> in the release pipeline</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Idempotence</a:t>
            </a:r>
            <a:r>
              <a:rPr lang="en-US" sz="1200" b="0" i="0" kern="1200" dirty="0">
                <a:solidFill>
                  <a:schemeClr val="tx1"/>
                </a:solidFill>
                <a:effectLst/>
                <a:latin typeface="+mn-lt"/>
                <a:ea typeface="+mn-ea"/>
                <a:cs typeface="+mn-cs"/>
              </a:rPr>
              <a:t> is a principle of Infrastructure as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Idempotency is achieved by either automatically configuring an existing target or by discarding the existing target and recreating a fresh environment.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Teams who implement IaC can deliver stable environments rapidly and at scale. </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3</a:t>
            </a:fld>
            <a:endParaRPr lang="en-US"/>
          </a:p>
        </p:txBody>
      </p:sp>
    </p:spTree>
    <p:extLst>
      <p:ext uri="{BB962C8B-B14F-4D97-AF65-F5344CB8AC3E}">
        <p14:creationId xmlns:p14="http://schemas.microsoft.com/office/powerpoint/2010/main" val="16526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12</a:t>
            </a:fld>
            <a:endParaRPr lang="en-US"/>
          </a:p>
        </p:txBody>
      </p:sp>
    </p:spTree>
    <p:extLst>
      <p:ext uri="{BB962C8B-B14F-4D97-AF65-F5344CB8AC3E}">
        <p14:creationId xmlns:p14="http://schemas.microsoft.com/office/powerpoint/2010/main" val="220914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http://sdp-jenkins.com:8080</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13</a:t>
            </a:fld>
            <a:endParaRPr lang="en-US"/>
          </a:p>
        </p:txBody>
      </p:sp>
    </p:spTree>
    <p:extLst>
      <p:ext uri="{BB962C8B-B14F-4D97-AF65-F5344CB8AC3E}">
        <p14:creationId xmlns:p14="http://schemas.microsoft.com/office/powerpoint/2010/main" val="117533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http://localhost:8001/</a:t>
            </a:r>
            <a:r>
              <a:rPr lang="en-US" dirty="0" err="1"/>
              <a:t>api</a:t>
            </a:r>
            <a:r>
              <a:rPr lang="en-US" dirty="0"/>
              <a:t>/v1/namespaces/</a:t>
            </a:r>
            <a:r>
              <a:rPr lang="en-US" dirty="0" err="1"/>
              <a:t>kube</a:t>
            </a:r>
            <a:r>
              <a:rPr lang="en-US" dirty="0"/>
              <a:t>-system/services/</a:t>
            </a:r>
            <a:r>
              <a:rPr lang="en-US" dirty="0" err="1"/>
              <a:t>https:kubernetes-dashboard</a:t>
            </a:r>
            <a:r>
              <a:rPr lang="en-US" dirty="0"/>
              <a:t>:/proxy/#!/login</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14</a:t>
            </a:fld>
            <a:endParaRPr lang="en-US"/>
          </a:p>
        </p:txBody>
      </p:sp>
    </p:spTree>
    <p:extLst>
      <p:ext uri="{BB962C8B-B14F-4D97-AF65-F5344CB8AC3E}">
        <p14:creationId xmlns:p14="http://schemas.microsoft.com/office/powerpoint/2010/main" val="295644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15</a:t>
            </a:fld>
            <a:endParaRPr lang="en-US"/>
          </a:p>
        </p:txBody>
      </p:sp>
    </p:spTree>
    <p:extLst>
      <p:ext uri="{BB962C8B-B14F-4D97-AF65-F5344CB8AC3E}">
        <p14:creationId xmlns:p14="http://schemas.microsoft.com/office/powerpoint/2010/main" val="865674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16</a:t>
            </a:fld>
            <a:endParaRPr lang="en-US"/>
          </a:p>
        </p:txBody>
      </p:sp>
    </p:spTree>
    <p:extLst>
      <p:ext uri="{BB962C8B-B14F-4D97-AF65-F5344CB8AC3E}">
        <p14:creationId xmlns:p14="http://schemas.microsoft.com/office/powerpoint/2010/main" val="2319835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17</a:t>
            </a:fld>
            <a:endParaRPr lang="en-US"/>
          </a:p>
        </p:txBody>
      </p:sp>
    </p:spTree>
    <p:extLst>
      <p:ext uri="{BB962C8B-B14F-4D97-AF65-F5344CB8AC3E}">
        <p14:creationId xmlns:p14="http://schemas.microsoft.com/office/powerpoint/2010/main" val="1444917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18</a:t>
            </a:fld>
            <a:endParaRPr lang="en-US"/>
          </a:p>
        </p:txBody>
      </p:sp>
    </p:spTree>
    <p:extLst>
      <p:ext uri="{BB962C8B-B14F-4D97-AF65-F5344CB8AC3E}">
        <p14:creationId xmlns:p14="http://schemas.microsoft.com/office/powerpoint/2010/main" val="410874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4</a:t>
            </a:fld>
            <a:endParaRPr lang="en-US"/>
          </a:p>
        </p:txBody>
      </p:sp>
    </p:spTree>
    <p:extLst>
      <p:ext uri="{BB962C8B-B14F-4D97-AF65-F5344CB8AC3E}">
        <p14:creationId xmlns:p14="http://schemas.microsoft.com/office/powerpoint/2010/main" val="342041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5</a:t>
            </a:fld>
            <a:endParaRPr lang="en-US"/>
          </a:p>
        </p:txBody>
      </p:sp>
    </p:spTree>
    <p:extLst>
      <p:ext uri="{BB962C8B-B14F-4D97-AF65-F5344CB8AC3E}">
        <p14:creationId xmlns:p14="http://schemas.microsoft.com/office/powerpoint/2010/main" val="2472014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solidFill>
                  <a:schemeClr val="tx2">
                    <a:lumMod val="75000"/>
                  </a:schemeClr>
                </a:solidFill>
              </a:rPr>
              <a:t>DSL = Domain specific language</a:t>
            </a:r>
          </a:p>
          <a:p>
            <a:pPr marL="0" algn="l" defTabSz="914400" rtl="0" eaLnBrk="1" latinLnBrk="0" hangingPunct="1"/>
            <a:r>
              <a:rPr lang="en-US" dirty="0">
                <a:solidFill>
                  <a:schemeClr val="tx2">
                    <a:lumMod val="75000"/>
                  </a:schemeClr>
                </a:solidFill>
              </a:rPr>
              <a:t>HCL = </a:t>
            </a:r>
            <a:r>
              <a:rPr lang="en-US" dirty="0" err="1">
                <a:solidFill>
                  <a:schemeClr val="tx2">
                    <a:lumMod val="75000"/>
                  </a:schemeClr>
                </a:solidFill>
              </a:rPr>
              <a:t>Hashicorp</a:t>
            </a:r>
            <a:r>
              <a:rPr lang="en-US" dirty="0">
                <a:solidFill>
                  <a:schemeClr val="tx2">
                    <a:lumMod val="75000"/>
                  </a:schemeClr>
                </a:solidFill>
              </a:rPr>
              <a:t> Configuration Language (HCL)</a:t>
            </a:r>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6</a:t>
            </a:fld>
            <a:endParaRPr lang="en-US"/>
          </a:p>
        </p:txBody>
      </p:sp>
    </p:spTree>
    <p:extLst>
      <p:ext uri="{BB962C8B-B14F-4D97-AF65-F5344CB8AC3E}">
        <p14:creationId xmlns:p14="http://schemas.microsoft.com/office/powerpoint/2010/main" val="391282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7</a:t>
            </a:fld>
            <a:endParaRPr lang="en-US"/>
          </a:p>
        </p:txBody>
      </p:sp>
    </p:spTree>
    <p:extLst>
      <p:ext uri="{BB962C8B-B14F-4D97-AF65-F5344CB8AC3E}">
        <p14:creationId xmlns:p14="http://schemas.microsoft.com/office/powerpoint/2010/main" val="2107902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Works with all major cloud providers</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8</a:t>
            </a:fld>
            <a:endParaRPr lang="en-US"/>
          </a:p>
        </p:txBody>
      </p:sp>
    </p:spTree>
    <p:extLst>
      <p:ext uri="{BB962C8B-B14F-4D97-AF65-F5344CB8AC3E}">
        <p14:creationId xmlns:p14="http://schemas.microsoft.com/office/powerpoint/2010/main" val="183409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9</a:t>
            </a:fld>
            <a:endParaRPr lang="en-US"/>
          </a:p>
        </p:txBody>
      </p:sp>
    </p:spTree>
    <p:extLst>
      <p:ext uri="{BB962C8B-B14F-4D97-AF65-F5344CB8AC3E}">
        <p14:creationId xmlns:p14="http://schemas.microsoft.com/office/powerpoint/2010/main" val="239322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Works with all major cloud providers</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10</a:t>
            </a:fld>
            <a:endParaRPr lang="en-US"/>
          </a:p>
        </p:txBody>
      </p:sp>
    </p:spTree>
    <p:extLst>
      <p:ext uri="{BB962C8B-B14F-4D97-AF65-F5344CB8AC3E}">
        <p14:creationId xmlns:p14="http://schemas.microsoft.com/office/powerpoint/2010/main" val="279952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app.pulumi.com</a:t>
            </a:r>
            <a:r>
              <a:rPr lang="en-US" dirty="0"/>
              <a:t>/</a:t>
            </a:r>
            <a:r>
              <a:rPr lang="en-US" dirty="0" err="1"/>
              <a:t>germanilia</a:t>
            </a:r>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11</a:t>
            </a:fld>
            <a:endParaRPr lang="en-US"/>
          </a:p>
        </p:txBody>
      </p:sp>
    </p:spTree>
    <p:extLst>
      <p:ext uri="{BB962C8B-B14F-4D97-AF65-F5344CB8AC3E}">
        <p14:creationId xmlns:p14="http://schemas.microsoft.com/office/powerpoint/2010/main" val="2528138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Box 10"/>
          <p:cNvSpPr txBox="1"/>
          <p:nvPr userDrawn="1"/>
        </p:nvSpPr>
        <p:spPr>
          <a:xfrm>
            <a:off x="774051" y="6362070"/>
            <a:ext cx="10506527" cy="261610"/>
          </a:xfrm>
          <a:prstGeom prst="rect">
            <a:avLst/>
          </a:prstGeom>
          <a:noFill/>
        </p:spPr>
        <p:txBody>
          <a:bodyPr wrap="square" lIns="0" rtlCol="0">
            <a:spAutoFit/>
          </a:bodyPr>
          <a:lstStyle/>
          <a:p>
            <a:pPr algn="l"/>
            <a:r>
              <a:rPr lang="en-US" sz="1100" kern="1200" dirty="0">
                <a:solidFill>
                  <a:schemeClr val="tx1">
                    <a:lumMod val="85000"/>
                    <a:lumOff val="15000"/>
                  </a:schemeClr>
                </a:solidFill>
                <a:latin typeface="Segoe" panose="020B0502040504020203" pitchFamily="34" charset="0"/>
                <a:ea typeface="+mn-ea"/>
                <a:cs typeface="+mn-cs"/>
              </a:rPr>
              <a:t>Copyright © SELA Software &amp; Education Labs, Ltd. | 14-18 Baruch Hirsch St., </a:t>
            </a:r>
            <a:r>
              <a:rPr lang="en-US" sz="1100" kern="1200" dirty="0" err="1">
                <a:solidFill>
                  <a:schemeClr val="tx1">
                    <a:lumMod val="85000"/>
                    <a:lumOff val="15000"/>
                  </a:schemeClr>
                </a:solidFill>
                <a:latin typeface="Segoe" panose="020B0502040504020203" pitchFamily="34" charset="0"/>
                <a:ea typeface="+mn-ea"/>
                <a:cs typeface="+mn-cs"/>
              </a:rPr>
              <a:t>Bnei</a:t>
            </a:r>
            <a:r>
              <a:rPr lang="en-US" sz="1100" kern="1200" dirty="0">
                <a:solidFill>
                  <a:schemeClr val="tx1">
                    <a:lumMod val="85000"/>
                    <a:lumOff val="15000"/>
                  </a:schemeClr>
                </a:solidFill>
                <a:latin typeface="Segoe" panose="020B0502040504020203" pitchFamily="34" charset="0"/>
                <a:ea typeface="+mn-ea"/>
                <a:cs typeface="+mn-cs"/>
              </a:rPr>
              <a:t> </a:t>
            </a:r>
            <a:r>
              <a:rPr lang="en-US" sz="1100" kern="1200" dirty="0" err="1">
                <a:solidFill>
                  <a:schemeClr val="tx1">
                    <a:lumMod val="85000"/>
                    <a:lumOff val="15000"/>
                  </a:schemeClr>
                </a:solidFill>
                <a:latin typeface="Segoe" panose="020B0502040504020203" pitchFamily="34" charset="0"/>
                <a:ea typeface="+mn-ea"/>
                <a:cs typeface="+mn-cs"/>
              </a:rPr>
              <a:t>Brak</a:t>
            </a:r>
            <a:r>
              <a:rPr lang="en-US" sz="1100" kern="1200">
                <a:solidFill>
                  <a:schemeClr val="tx1">
                    <a:lumMod val="85000"/>
                    <a:lumOff val="15000"/>
                  </a:schemeClr>
                </a:solidFill>
                <a:latin typeface="Segoe" panose="020B0502040504020203" pitchFamily="34" charset="0"/>
                <a:ea typeface="+mn-ea"/>
                <a:cs typeface="+mn-cs"/>
              </a:rPr>
              <a:t> 51202, Israel | www.selagroup.com</a:t>
            </a:r>
            <a:endParaRPr lang="en-US" sz="800" dirty="0">
              <a:solidFill>
                <a:schemeClr val="tx1">
                  <a:lumMod val="85000"/>
                  <a:lumOff val="15000"/>
                </a:schemeClr>
              </a:solidFill>
              <a:latin typeface="Segoe" panose="020B0502040504020203"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051" y="534800"/>
            <a:ext cx="3509932" cy="483907"/>
          </a:xfrm>
          <a:prstGeom prst="rect">
            <a:avLst/>
          </a:prstGeom>
        </p:spPr>
      </p:pic>
      <p:grpSp>
        <p:nvGrpSpPr>
          <p:cNvPr id="2" name="Group 1"/>
          <p:cNvGrpSpPr/>
          <p:nvPr userDrawn="1"/>
        </p:nvGrpSpPr>
        <p:grpSpPr>
          <a:xfrm>
            <a:off x="6130112" y="548680"/>
            <a:ext cx="4150880" cy="759857"/>
            <a:chOff x="6130112" y="548680"/>
            <a:chExt cx="4150880" cy="759857"/>
          </a:xfrm>
        </p:grpSpPr>
        <p:grpSp>
          <p:nvGrpSpPr>
            <p:cNvPr id="8" name="Group 7"/>
            <p:cNvGrpSpPr/>
            <p:nvPr userDrawn="1"/>
          </p:nvGrpSpPr>
          <p:grpSpPr>
            <a:xfrm>
              <a:off x="6130112" y="548680"/>
              <a:ext cx="4150880" cy="492443"/>
              <a:chOff x="751782" y="609600"/>
              <a:chExt cx="3113160" cy="492443"/>
            </a:xfrm>
          </p:grpSpPr>
          <p:sp>
            <p:nvSpPr>
              <p:cNvPr id="10" name="TextBox 9"/>
              <p:cNvSpPr txBox="1"/>
              <p:nvPr/>
            </p:nvSpPr>
            <p:spPr>
              <a:xfrm>
                <a:off x="751782" y="609600"/>
                <a:ext cx="3113160" cy="492443"/>
              </a:xfrm>
              <a:prstGeom prst="rect">
                <a:avLst/>
              </a:prstGeom>
              <a:noFill/>
            </p:spPr>
            <p:txBody>
              <a:bodyPr wrap="none" rtlCol="1">
                <a:spAutoFit/>
              </a:bodyPr>
              <a:lstStyle/>
              <a:p>
                <a:pPr algn="l" rtl="0"/>
                <a:r>
                  <a:rPr lang="en-US" sz="2600" dirty="0">
                    <a:solidFill>
                      <a:srgbClr val="262E64"/>
                    </a:solidFill>
                    <a:latin typeface="Segoe UI Light" panose="020B0502040204020203" pitchFamily="34" charset="0"/>
                    <a:cs typeface="Segoe UI Light" panose="020B0502040204020203" pitchFamily="34" charset="0"/>
                  </a:rPr>
                  <a:t>SELA DEVELOPER PRACTICE</a:t>
                </a:r>
                <a:endParaRPr lang="he-IL" sz="2600" dirty="0">
                  <a:solidFill>
                    <a:srgbClr val="262E64"/>
                  </a:solidFill>
                  <a:latin typeface="Segoe UI Light" panose="020B0502040204020203" pitchFamily="34" charset="0"/>
                  <a:cs typeface="Segoe UI Light" panose="020B0502040204020203" pitchFamily="34" charset="0"/>
                </a:endParaRPr>
              </a:p>
            </p:txBody>
          </p:sp>
          <p:cxnSp>
            <p:nvCxnSpPr>
              <p:cNvPr id="12" name="Straight Connector 11"/>
              <p:cNvCxnSpPr/>
              <p:nvPr/>
            </p:nvCxnSpPr>
            <p:spPr>
              <a:xfrm>
                <a:off x="1374270" y="727075"/>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24420" y="733888"/>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userDrawn="1"/>
          </p:nvSpPr>
          <p:spPr>
            <a:xfrm>
              <a:off x="7388632" y="939205"/>
              <a:ext cx="1715535" cy="369332"/>
            </a:xfrm>
            <a:prstGeom prst="rect">
              <a:avLst/>
            </a:prstGeom>
            <a:noFill/>
          </p:spPr>
          <p:txBody>
            <a:bodyPr wrap="none" rtlCol="1">
              <a:spAutoFit/>
            </a:bodyPr>
            <a:lstStyle/>
            <a:p>
              <a:pPr algn="l" rtl="0"/>
              <a:r>
                <a:rPr lang="en-US" sz="1800" dirty="0">
                  <a:solidFill>
                    <a:srgbClr val="F08E1B"/>
                  </a:solidFill>
                  <a:latin typeface="Segoe UI Light" panose="020B0502040204020203" pitchFamily="34" charset="0"/>
                  <a:cs typeface="Segoe UI Light" panose="020B0502040204020203" pitchFamily="34" charset="0"/>
                </a:rPr>
                <a:t>July </a:t>
              </a:r>
              <a:r>
                <a:rPr lang="en-US" sz="1800" baseline="0" dirty="0">
                  <a:solidFill>
                    <a:srgbClr val="F08E1B"/>
                  </a:solidFill>
                  <a:latin typeface="Segoe UI Light" panose="020B0502040204020203" pitchFamily="34" charset="0"/>
                  <a:cs typeface="Segoe UI Light" panose="020B0502040204020203" pitchFamily="34" charset="0"/>
                </a:rPr>
                <a:t>03-05</a:t>
              </a:r>
              <a:r>
                <a:rPr lang="en-US" sz="1800" dirty="0">
                  <a:solidFill>
                    <a:srgbClr val="F08E1B"/>
                  </a:solidFill>
                  <a:latin typeface="Segoe UI Light" panose="020B0502040204020203" pitchFamily="34" charset="0"/>
                  <a:cs typeface="Segoe UI Light" panose="020B0502040204020203" pitchFamily="34" charset="0"/>
                </a:rPr>
                <a:t>, 2018</a:t>
              </a:r>
              <a:endParaRPr lang="he-IL" sz="1800" dirty="0">
                <a:solidFill>
                  <a:srgbClr val="F08E1B"/>
                </a:solidFill>
                <a:latin typeface="Segoe UI Light" panose="020B0502040204020203" pitchFamily="34" charset="0"/>
                <a:cs typeface="Segoe UI Light" panose="020B0502040204020203" pitchFamily="34" charset="0"/>
              </a:endParaRPr>
            </a:p>
          </p:txBody>
        </p:sp>
      </p:grpSp>
      <p:sp>
        <p:nvSpPr>
          <p:cNvPr id="15" name="Title 16"/>
          <p:cNvSpPr>
            <a:spLocks noGrp="1"/>
          </p:cNvSpPr>
          <p:nvPr userDrawn="1">
            <p:ph type="title" hasCustomPrompt="1"/>
          </p:nvPr>
        </p:nvSpPr>
        <p:spPr>
          <a:xfrm>
            <a:off x="1007435" y="2420891"/>
            <a:ext cx="7391400" cy="583441"/>
          </a:xfrm>
        </p:spPr>
        <p:txBody>
          <a:bodyPr/>
          <a:lstStyle>
            <a:lvl1pPr>
              <a:defRPr lang="en-US" sz="2600" baseline="0">
                <a:latin typeface="Segoe UI" panose="020B0502040204020203" pitchFamily="34" charset="0"/>
              </a:defRPr>
            </a:lvl1pPr>
          </a:lstStyle>
          <a:p>
            <a:pPr marL="0" lvl="0" indent="0">
              <a:spcBef>
                <a:spcPct val="20000"/>
              </a:spcBef>
              <a:buFont typeface="Arial" pitchFamily="34" charset="0"/>
            </a:pPr>
            <a:r>
              <a:rPr lang="en-US" dirty="0"/>
              <a:t>Speaker Name</a:t>
            </a:r>
          </a:p>
        </p:txBody>
      </p:sp>
      <p:sp>
        <p:nvSpPr>
          <p:cNvPr id="16" name="Text Placeholder 20"/>
          <p:cNvSpPr>
            <a:spLocks noGrp="1"/>
          </p:cNvSpPr>
          <p:nvPr userDrawn="1">
            <p:ph type="body" sz="quarter" idx="10" hasCustomPrompt="1"/>
          </p:nvPr>
        </p:nvSpPr>
        <p:spPr>
          <a:xfrm>
            <a:off x="1007535" y="3068638"/>
            <a:ext cx="7391301" cy="914400"/>
          </a:xfrm>
          <a:prstGeom prst="rect">
            <a:avLst/>
          </a:prstGeom>
        </p:spPr>
        <p:txBody>
          <a:bodyPr/>
          <a:lstStyle>
            <a:lvl1pPr marL="0" indent="0" algn="l" rtl="0">
              <a:buNone/>
              <a:defRPr lang="en-US" sz="3400" kern="1200" dirty="0">
                <a:solidFill>
                  <a:srgbClr val="262E64"/>
                </a:solidFill>
                <a:latin typeface="Segoe UI Semilight" panose="020B0402040204020203" pitchFamily="34" charset="0"/>
                <a:ea typeface="+mn-ea"/>
                <a:cs typeface="Segoe UI Semilight" panose="020B0402040204020203" pitchFamily="34" charset="0"/>
              </a:defRPr>
            </a:lvl1pPr>
            <a:lvl2pPr>
              <a:defRPr b="0" cap="none" spc="0">
                <a:ln w="0"/>
                <a:solidFill>
                  <a:schemeClr val="accent1"/>
                </a:solidFill>
                <a:effectLst>
                  <a:outerShdw blurRad="38100" dist="25400" dir="5400000" algn="ctr" rotWithShape="0">
                    <a:srgbClr val="6E747A">
                      <a:alpha val="43000"/>
                    </a:srgbClr>
                  </a:outerShdw>
                </a:effectLst>
              </a:defRPr>
            </a:lvl2pPr>
            <a:lvl3pPr>
              <a:defRPr b="0" cap="none" spc="0">
                <a:ln w="0"/>
                <a:solidFill>
                  <a:schemeClr val="accent1"/>
                </a:solidFill>
                <a:effectLst>
                  <a:outerShdw blurRad="38100" dist="25400" dir="5400000" algn="ctr" rotWithShape="0">
                    <a:srgbClr val="6E747A">
                      <a:alpha val="43000"/>
                    </a:srgbClr>
                  </a:outerShdw>
                </a:effectLst>
              </a:defRPr>
            </a:lvl3pPr>
            <a:lvl4pPr>
              <a:defRPr b="0" cap="none" spc="0">
                <a:ln w="0"/>
                <a:solidFill>
                  <a:schemeClr val="accent1"/>
                </a:solidFill>
                <a:effectLst>
                  <a:outerShdw blurRad="38100" dist="25400" dir="5400000" algn="ctr" rotWithShape="0">
                    <a:srgbClr val="6E747A">
                      <a:alpha val="43000"/>
                    </a:srgbClr>
                  </a:outerShdw>
                </a:effectLst>
              </a:defRPr>
            </a:lvl4pPr>
            <a:lvl5pPr>
              <a:defRPr b="0" cap="none" spc="0">
                <a:ln w="0"/>
                <a:solidFill>
                  <a:schemeClr val="accent1"/>
                </a:solidFill>
                <a:effectLst>
                  <a:outerShdw blurRad="38100" dist="25400" dir="5400000" algn="ctr" rotWithShape="0">
                    <a:srgbClr val="6E747A">
                      <a:alpha val="43000"/>
                    </a:srgbClr>
                  </a:outerShdw>
                </a:effectLst>
              </a:defRPr>
            </a:lvl5pPr>
          </a:lstStyle>
          <a:p>
            <a:pPr lvl="0"/>
            <a:r>
              <a:rPr lang="en-US" sz="3400" dirty="0">
                <a:solidFill>
                  <a:srgbClr val="262E64"/>
                </a:solidFill>
                <a:latin typeface="Segoe UI Semilight" panose="020B0402040204020203" pitchFamily="34" charset="0"/>
                <a:cs typeface="Segoe UI Semilight" panose="020B0402040204020203" pitchFamily="34" charset="0"/>
              </a:rPr>
              <a:t>Session Title</a:t>
            </a:r>
            <a:endParaRPr lang="en-US" dirty="0"/>
          </a:p>
        </p:txBody>
      </p:sp>
    </p:spTree>
  </p:cSld>
  <p:clrMapOvr>
    <a:masterClrMapping/>
  </p:clrMapOvr>
  <p:extLst mod="1">
    <p:ext uri="{DCECCB84-F9BA-43D5-87BE-67443E8EF086}">
      <p15:sldGuideLst xmlns:p15="http://schemas.microsoft.com/office/powerpoint/2012/main">
        <p15:guide id="1" orient="horz" pos="789" userDrawn="1">
          <p15:clr>
            <a:srgbClr val="FBAE40"/>
          </p15:clr>
        </p15:guide>
        <p15:guide id="2"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815413" y="1494000"/>
            <a:ext cx="1065692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1" name="Text Placeholder 14"/>
          <p:cNvSpPr>
            <a:spLocks noGrp="1"/>
          </p:cNvSpPr>
          <p:nvPr>
            <p:ph type="body" sz="quarter" idx="16"/>
          </p:nvPr>
        </p:nvSpPr>
        <p:spPr bwMode="blackWhite">
          <a:xfrm>
            <a:off x="803575" y="3140969"/>
            <a:ext cx="10668420"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815413" y="1494177"/>
            <a:ext cx="10673019"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3" name="Text Placeholder 14"/>
          <p:cNvSpPr>
            <a:spLocks noGrp="1"/>
          </p:cNvSpPr>
          <p:nvPr>
            <p:ph type="body" sz="quarter" idx="16"/>
          </p:nvPr>
        </p:nvSpPr>
        <p:spPr bwMode="blackWhite">
          <a:xfrm>
            <a:off x="815413" y="2630519"/>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7"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
        <p:nvSpPr>
          <p:cNvPr id="3" name="Text Placeholder 2"/>
          <p:cNvSpPr>
            <a:spLocks noGrp="1"/>
          </p:cNvSpPr>
          <p:nvPr>
            <p:ph type="body" sz="quarter" idx="17"/>
          </p:nvPr>
        </p:nvSpPr>
        <p:spPr>
          <a:xfrm>
            <a:off x="815016" y="3835374"/>
            <a:ext cx="10684933" cy="1073150"/>
          </a:xfrm>
          <a:prstGeom prst="rect">
            <a:avLst/>
          </a:prstGeom>
        </p:spPr>
        <p:txBody>
          <a:bodyPr/>
          <a:lstStyle>
            <a:lvl1pPr marL="0" indent="0">
              <a:buNone/>
              <a:defRPr lang="en-US" sz="2800" kern="1200" baseline="0" dirty="0">
                <a:solidFill>
                  <a:schemeClr val="tx1"/>
                </a:solidFill>
                <a:latin typeface="Segoe" panose="020B0502040504020203" pitchFamily="34" charset="0"/>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Tx/>
              <a:buBlip>
                <a:blip r:embed="rId2"/>
              </a:buBlip>
            </a:pPr>
            <a:r>
              <a:rPr lang="en-US"/>
              <a:t>Edit Master text styles</a:t>
            </a:r>
          </a:p>
        </p:txBody>
      </p:sp>
      <p:sp>
        <p:nvSpPr>
          <p:cNvPr id="5" name="Text Placeholder 4"/>
          <p:cNvSpPr>
            <a:spLocks noGrp="1"/>
          </p:cNvSpPr>
          <p:nvPr>
            <p:ph type="body" sz="quarter" idx="18"/>
          </p:nvPr>
        </p:nvSpPr>
        <p:spPr>
          <a:xfrm>
            <a:off x="815016" y="4973962"/>
            <a:ext cx="10684933" cy="1119187"/>
          </a:xfrm>
          <a:prstGeom prst="rect">
            <a:avLst/>
          </a:prstGeom>
          <a:solidFill>
            <a:schemeClr val="accent1">
              <a:alpha val="50000"/>
            </a:schemeClr>
          </a:solidFill>
        </p:spPr>
        <p:txBody>
          <a:bodyPr/>
          <a:lstStyle>
            <a:lvl1pPr marL="0" indent="0">
              <a:defRPr lang="en-US" sz="1800" b="0" kern="1200" dirty="0" smtClean="0">
                <a:solidFill>
                  <a:schemeClr val="tx1"/>
                </a:solidFill>
                <a:latin typeface="Consolas" pitchFamily="49" charset="0"/>
                <a:ea typeface="+mn-ea"/>
                <a:cs typeface="Courier New" pitchFamily="49" charset="0"/>
              </a:defRPr>
            </a:lvl1pPr>
            <a:lvl2pPr marL="0" indent="0">
              <a:defRPr/>
            </a:lvl2pPr>
            <a:lvl3pPr marL="0" indent="0">
              <a:defRPr/>
            </a:lvl3pPr>
            <a:lvl4pPr marL="0" indent="0">
              <a:defRPr/>
            </a:lvl4pPr>
            <a:lvl5pPr marL="0" indent="0">
              <a:defRPr/>
            </a:lvl5pPr>
          </a:lstStyle>
          <a:p>
            <a:pPr marL="342900" lvl="0" indent="-342900" algn="l" defTabSz="914400" rtl="0" eaLnBrk="1" latinLnBrk="0" hangingPunct="1">
              <a:spcBef>
                <a:spcPct val="20000"/>
              </a:spcBef>
              <a:buFont typeface="Arial" pitchFamily="34" charset="0"/>
              <a:buNone/>
            </a:pPr>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extBox 6"/>
          <p:cNvSpPr txBox="1"/>
          <p:nvPr userDrawn="1"/>
        </p:nvSpPr>
        <p:spPr>
          <a:xfrm>
            <a:off x="1871531" y="2492896"/>
            <a:ext cx="570220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Questions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8948" y="1988843"/>
            <a:ext cx="2043387" cy="2844235"/>
          </a:xfrm>
          <a:prstGeom prst="rect">
            <a:avLst/>
          </a:prstGeom>
          <a:effectLst>
            <a:outerShdw blurRad="50800" dist="12700" dir="2220000" sx="102000" sy="102000" algn="ctr" rotWithShape="0">
              <a:srgbClr val="000000">
                <a:alpha val="35000"/>
              </a:srgbClr>
            </a:outerShdw>
            <a:softEdge rad="0"/>
          </a:effectLst>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815413" y="1492164"/>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815413" y="1492164"/>
            <a:ext cx="10656920" cy="4673143"/>
          </a:xfrm>
          <a:prstGeom prst="rect">
            <a:avLst/>
          </a:prstGeom>
          <a:no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4"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Agenda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9840417" y="2348344"/>
            <a:ext cx="2207355"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a:t>Edit Master text styles</a:t>
            </a:r>
          </a:p>
        </p:txBody>
      </p:sp>
      <p:sp>
        <p:nvSpPr>
          <p:cNvPr id="17" name="Text Placeholder 16"/>
          <p:cNvSpPr>
            <a:spLocks noGrp="1"/>
          </p:cNvSpPr>
          <p:nvPr>
            <p:ph type="body" sz="quarter" idx="16"/>
          </p:nvPr>
        </p:nvSpPr>
        <p:spPr>
          <a:xfrm>
            <a:off x="815413" y="1524000"/>
            <a:ext cx="87376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a:t>Edit Master text styles</a:t>
            </a:r>
          </a:p>
        </p:txBody>
      </p:sp>
      <p:sp>
        <p:nvSpPr>
          <p:cNvPr id="14" name="TextBox 13"/>
          <p:cNvSpPr txBox="1"/>
          <p:nvPr userDrawn="1"/>
        </p:nvSpPr>
        <p:spPr>
          <a:xfrm>
            <a:off x="10639589" y="1524001"/>
            <a:ext cx="1301552"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pPr lvl="0"/>
            <a:r>
              <a:rPr lang="en-US" sz="4000" b="1" dirty="0">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18788" y="1414674"/>
            <a:ext cx="1250813"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Click to add tips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8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vert="horz" lIns="0" tIns="0" rIns="91440" bIns="45720" rtlCol="0" anchor="b"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815413" y="1492161"/>
            <a:ext cx="10657184"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2117" y="1124747"/>
            <a:ext cx="5510328"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userDrawn="1"/>
        </p:nvSpPr>
        <p:spPr>
          <a:xfrm>
            <a:off x="1967543" y="2492896"/>
            <a:ext cx="353975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Demo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userDrawn="1"/>
        </p:nvSpPr>
        <p:spPr>
          <a:xfrm>
            <a:off x="1967541" y="2492896"/>
            <a:ext cx="2159566"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Lab">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userDrawn="1"/>
        </p:nvSpPr>
        <p:spPr>
          <a:xfrm>
            <a:off x="2063554" y="2492896"/>
            <a:ext cx="4035079" cy="1938992"/>
          </a:xfrm>
          <a:prstGeom prst="rect">
            <a:avLst/>
          </a:prstGeom>
          <a:noFill/>
        </p:spPr>
        <p:txBody>
          <a:bodyPr wrap="none" rtlCol="0">
            <a:spAutoFit/>
          </a:bodyPr>
          <a:lstStyle/>
          <a:p>
            <a:r>
              <a:rPr lang="en-US" sz="6000" b="1" dirty="0">
                <a:solidFill>
                  <a:schemeClr val="tx1">
                    <a:lumMod val="65000"/>
                    <a:lumOff val="35000"/>
                  </a:schemeClr>
                </a:solidFill>
                <a:latin typeface="Segoe Light" panose="020B0302040504020203" pitchFamily="34" charset="0"/>
              </a:rPr>
              <a:t>Conclusion </a:t>
            </a:r>
          </a:p>
          <a:p>
            <a:r>
              <a:rPr lang="en-US" sz="6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clusionLab">
    <p:spTree>
      <p:nvGrpSpPr>
        <p:cNvPr id="1" name=""/>
        <p:cNvGrpSpPr/>
        <p:nvPr/>
      </p:nvGrpSpPr>
      <p:grpSpPr>
        <a:xfrm>
          <a:off x="0" y="0"/>
          <a:ext cx="0" cy="0"/>
          <a:chOff x="0" y="0"/>
          <a:chExt cx="0" cy="0"/>
        </a:xfrm>
      </p:grpSpPr>
      <p:sp>
        <p:nvSpPr>
          <p:cNvPr id="13" name="TextBox 12"/>
          <p:cNvSpPr txBox="1"/>
          <p:nvPr userDrawn="1"/>
        </p:nvSpPr>
        <p:spPr>
          <a:xfrm>
            <a:off x="1103447" y="2492896"/>
            <a:ext cx="5048177"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Final</a:t>
            </a:r>
            <a:r>
              <a:rPr lang="en-US" sz="10000" b="1" baseline="0" dirty="0">
                <a:solidFill>
                  <a:schemeClr val="tx1">
                    <a:lumMod val="65000"/>
                    <a:lumOff val="35000"/>
                  </a:schemeClr>
                </a:solidFill>
                <a:latin typeface="Segoe Light" panose="020B0302040504020203" pitchFamily="34" charset="0"/>
              </a:rPr>
              <a:t> </a:t>
            </a:r>
            <a:r>
              <a:rPr lang="en-US" sz="10000" b="1" dirty="0">
                <a:solidFill>
                  <a:schemeClr val="tx1">
                    <a:lumMod val="65000"/>
                    <a:lumOff val="35000"/>
                  </a:schemeClr>
                </a:solidFill>
                <a:latin typeface="Segoe Light" panose="020B0302040504020203" pitchFamily="34" charset="0"/>
              </a:rPr>
              <a:t>Lab</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803575" y="1492161"/>
            <a:ext cx="10668420"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4"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815413" y="1494000"/>
            <a:ext cx="1065692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
        <p:nvSpPr>
          <p:cNvPr id="15" name="Text Placeholder 14"/>
          <p:cNvSpPr>
            <a:spLocks noGrp="1"/>
          </p:cNvSpPr>
          <p:nvPr>
            <p:ph type="body" sz="quarter" idx="16"/>
          </p:nvPr>
        </p:nvSpPr>
        <p:spPr bwMode="blackWhite">
          <a:xfrm>
            <a:off x="803575" y="3873734"/>
            <a:ext cx="10668420"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415" y="476673"/>
            <a:ext cx="11232357"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userDrawn="1"/>
        </p:nvCxnSpPr>
        <p:spPr>
          <a:xfrm flipV="1">
            <a:off x="814917" y="6309320"/>
            <a:ext cx="10602539"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3" r:id="rId2"/>
    <p:sldLayoutId id="2147483650" r:id="rId3"/>
    <p:sldLayoutId id="2147483651" r:id="rId4"/>
    <p:sldLayoutId id="2147483668" r:id="rId5"/>
    <p:sldLayoutId id="2147483669" r:id="rId6"/>
    <p:sldLayoutId id="2147483672" r:id="rId7"/>
    <p:sldLayoutId id="2147483660" r:id="rId8"/>
    <p:sldLayoutId id="2147483661" r:id="rId9"/>
    <p:sldLayoutId id="2147483670" r:id="rId10"/>
    <p:sldLayoutId id="2147483671" r:id="rId11"/>
    <p:sldLayoutId id="2147483662" r:id="rId12"/>
    <p:sldLayoutId id="2147483663" r:id="rId13"/>
    <p:sldLayoutId id="2147483666" r:id="rId14"/>
    <p:sldLayoutId id="2147483665" r:id="rId15"/>
    <p:sldLayoutId id="2147483654" r:id="rId16"/>
  </p:sldLayoutIdLst>
  <p:hf hdr="0" dt="0"/>
  <p:txStyles>
    <p:titleStyle>
      <a:lvl1pPr algn="l" defTabSz="914400" rtl="1"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419" userDrawn="1">
          <p15:clr>
            <a:srgbClr val="F26B43"/>
          </p15:clr>
        </p15:guide>
        <p15:guide id="3" pos="72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5168BE6-DA98-524A-894D-C6AABD26DF58}"/>
              </a:ext>
            </a:extLst>
          </p:cNvPr>
          <p:cNvSpPr txBox="1">
            <a:spLocks/>
          </p:cNvSpPr>
          <p:nvPr/>
        </p:nvSpPr>
        <p:spPr>
          <a:xfrm>
            <a:off x="633883" y="1594316"/>
            <a:ext cx="7305727" cy="746877"/>
          </a:xfrm>
          <a:prstGeom prst="rect">
            <a:avLst/>
          </a:prstGeom>
          <a:ln>
            <a:noFill/>
          </a:ln>
          <a:effectLst/>
        </p:spPr>
        <p:txBody>
          <a:bodyPr vert="horz" lIns="0" tIns="0" rIns="91440" bIns="45720" rtlCol="0" anchor="t" anchorCtr="0">
            <a:normAutofit/>
          </a:bodyPr>
          <a:lstStyle>
            <a:lvl1pPr algn="l" defTabSz="914400" rtl="1" eaLnBrk="1" latinLnBrk="0" hangingPunct="1">
              <a:spcBef>
                <a:spcPct val="0"/>
              </a:spcBef>
              <a:buNone/>
              <a:defRPr lang="en-US" sz="2600" b="0" kern="1200" baseline="0">
                <a:ln w="3175">
                  <a:noFill/>
                </a:ln>
                <a:solidFill>
                  <a:srgbClr val="F08E1B"/>
                </a:solidFill>
                <a:effectLst/>
                <a:latin typeface="Segoe UI" panose="020B0502040204020203" pitchFamily="34" charset="0"/>
                <a:ea typeface="+mn-ea"/>
                <a:cs typeface="Segoe UI" panose="020B0502040204020203" pitchFamily="34" charset="0"/>
              </a:defRPr>
            </a:lvl1pPr>
          </a:lstStyle>
          <a:p>
            <a:r>
              <a:rPr lang="en-US" dirty="0">
                <a:solidFill>
                  <a:schemeClr val="accent6"/>
                </a:solidFill>
                <a:latin typeface="Segoe UI Light" panose="020B0502040204020203" pitchFamily="34" charset="0"/>
                <a:cs typeface="Segoe UI Light" panose="020B0502040204020203" pitchFamily="34" charset="0"/>
              </a:rPr>
              <a:t>Ilia</a:t>
            </a:r>
            <a:r>
              <a:rPr lang="en-US" dirty="0">
                <a:solidFill>
                  <a:srgbClr val="262E64"/>
                </a:solidFill>
                <a:latin typeface="Segoe UI Light" panose="020B0502040204020203" pitchFamily="34" charset="0"/>
                <a:cs typeface="Segoe UI Light" panose="020B0502040204020203" pitchFamily="34" charset="0"/>
              </a:rPr>
              <a:t> German</a:t>
            </a:r>
          </a:p>
        </p:txBody>
      </p:sp>
      <p:sp>
        <p:nvSpPr>
          <p:cNvPr id="18" name="Text Placeholder 2">
            <a:extLst>
              <a:ext uri="{FF2B5EF4-FFF2-40B4-BE49-F238E27FC236}">
                <a16:creationId xmlns:a16="http://schemas.microsoft.com/office/drawing/2014/main" id="{CB3BDF97-8F96-534E-A915-493EF734D861}"/>
              </a:ext>
            </a:extLst>
          </p:cNvPr>
          <p:cNvSpPr txBox="1">
            <a:spLocks/>
          </p:cNvSpPr>
          <p:nvPr/>
        </p:nvSpPr>
        <p:spPr>
          <a:xfrm>
            <a:off x="551384" y="2639145"/>
            <a:ext cx="7388225" cy="1362075"/>
          </a:xfrm>
          <a:prstGeom prst="rect">
            <a:avLst/>
          </a:prstGeom>
        </p:spPr>
        <p:txBody>
          <a:bodyPr/>
          <a:lst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buFont typeface="Arial" pitchFamily="34" charset="0"/>
              <a:buNone/>
            </a:pPr>
            <a:r>
              <a:rPr lang="en-US" sz="8800" dirty="0">
                <a:solidFill>
                  <a:srgbClr val="262E64"/>
                </a:solidFill>
                <a:latin typeface="Segoe UI Light" panose="020B0502040204020203" pitchFamily="34" charset="0"/>
                <a:cs typeface="Segoe UI Light" panose="020B0502040204020203" pitchFamily="34" charset="0"/>
              </a:rPr>
              <a:t>PULUMI</a:t>
            </a:r>
            <a:endParaRPr lang="he-IL" sz="2600" dirty="0">
              <a:solidFill>
                <a:srgbClr val="262E64"/>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7ED9A8AF-6CEF-ED44-9B73-AA0D7F151AD9}"/>
              </a:ext>
            </a:extLst>
          </p:cNvPr>
          <p:cNvSpPr/>
          <p:nvPr/>
        </p:nvSpPr>
        <p:spPr>
          <a:xfrm>
            <a:off x="191344" y="5229200"/>
            <a:ext cx="1608710" cy="338554"/>
          </a:xfrm>
          <a:prstGeom prst="rect">
            <a:avLst/>
          </a:prstGeom>
        </p:spPr>
        <p:txBody>
          <a:bodyPr wrap="none">
            <a:spAutoFit/>
          </a:bodyPr>
          <a:lstStyle/>
          <a:p>
            <a:r>
              <a:rPr lang="en-US" sz="1600" dirty="0">
                <a:ln w="3175">
                  <a:noFill/>
                </a:ln>
                <a:solidFill>
                  <a:srgbClr val="262E64"/>
                </a:solidFill>
                <a:latin typeface="Segoe UI Light" panose="020B0502040204020203" pitchFamily="34" charset="0"/>
                <a:cs typeface="Segoe UI Light" panose="020B0502040204020203" pitchFamily="34" charset="0"/>
              </a:rPr>
              <a:t>https://</a:t>
            </a:r>
            <a:r>
              <a:rPr lang="en-US" sz="1600" dirty="0" err="1">
                <a:ln w="3175">
                  <a:noFill/>
                </a:ln>
                <a:solidFill>
                  <a:srgbClr val="262E64"/>
                </a:solidFill>
                <a:latin typeface="Segoe UI Light" panose="020B0502040204020203" pitchFamily="34" charset="0"/>
                <a:cs typeface="Segoe UI Light" panose="020B0502040204020203" pitchFamily="34" charset="0"/>
              </a:rPr>
              <a:t>pulumi.io</a:t>
            </a:r>
            <a:endParaRPr lang="en-US" sz="1600" dirty="0">
              <a:ln w="3175">
                <a:noFill/>
              </a:ln>
              <a:solidFill>
                <a:srgbClr val="262E64"/>
              </a:solidFill>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E5C7499C-EFB3-2940-8BBA-DC8FB24AACCE}"/>
              </a:ext>
            </a:extLst>
          </p:cNvPr>
          <p:cNvSpPr/>
          <p:nvPr/>
        </p:nvSpPr>
        <p:spPr>
          <a:xfrm>
            <a:off x="551384" y="1988840"/>
            <a:ext cx="2170787" cy="307777"/>
          </a:xfrm>
          <a:prstGeom prst="rect">
            <a:avLst/>
          </a:prstGeom>
        </p:spPr>
        <p:txBody>
          <a:bodyPr wrap="none">
            <a:spAutoFit/>
          </a:bodyPr>
          <a:lstStyle/>
          <a:p>
            <a:r>
              <a:rPr lang="en-US" sz="1400" dirty="0">
                <a:ln w="3175">
                  <a:noFill/>
                </a:ln>
                <a:solidFill>
                  <a:srgbClr val="262E64"/>
                </a:solidFill>
                <a:latin typeface="Segoe UI Light" panose="020B0502040204020203" pitchFamily="34" charset="0"/>
                <a:cs typeface="Segoe UI Light" panose="020B0502040204020203" pitchFamily="34" charset="0"/>
              </a:rPr>
              <a:t>DevOps &amp; ALM consultant</a:t>
            </a:r>
          </a:p>
        </p:txBody>
      </p:sp>
      <p:pic>
        <p:nvPicPr>
          <p:cNvPr id="22" name="Picture 8" descr="Image result for github icon transparent">
            <a:extLst>
              <a:ext uri="{FF2B5EF4-FFF2-40B4-BE49-F238E27FC236}">
                <a16:creationId xmlns:a16="http://schemas.microsoft.com/office/drawing/2014/main" id="{194060DA-86CD-F04E-95E9-018BEE345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460" y="1680200"/>
            <a:ext cx="264220" cy="26422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F4BEB0C-D993-0146-BD28-BC44B0EB4254}"/>
              </a:ext>
            </a:extLst>
          </p:cNvPr>
          <p:cNvSpPr/>
          <p:nvPr/>
        </p:nvSpPr>
        <p:spPr>
          <a:xfrm>
            <a:off x="3190131" y="1663668"/>
            <a:ext cx="2116028" cy="276999"/>
          </a:xfrm>
          <a:prstGeom prst="rect">
            <a:avLst/>
          </a:prstGeom>
        </p:spPr>
        <p:txBody>
          <a:bodyPr wrap="non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a:t>
            </a:r>
            <a:r>
              <a:rPr lang="en-US" sz="1200" dirty="0" err="1">
                <a:ln w="3175">
                  <a:noFill/>
                </a:ln>
                <a:solidFill>
                  <a:srgbClr val="262E64"/>
                </a:solidFill>
                <a:latin typeface="Segoe UI Light" panose="020B0502040204020203" pitchFamily="34" charset="0"/>
                <a:cs typeface="Segoe UI Light" panose="020B0502040204020203" pitchFamily="34" charset="0"/>
              </a:rPr>
              <a:t>github.com</a:t>
            </a:r>
            <a:r>
              <a:rPr lang="en-US" sz="1200" dirty="0">
                <a:ln w="3175">
                  <a:noFill/>
                </a:ln>
                <a:solidFill>
                  <a:srgbClr val="262E64"/>
                </a:solidFill>
                <a:latin typeface="Segoe UI Light" panose="020B0502040204020203" pitchFamily="34" charset="0"/>
                <a:cs typeface="Segoe UI Light" panose="020B0502040204020203" pitchFamily="34" charset="0"/>
              </a:rPr>
              <a:t>/</a:t>
            </a:r>
            <a:r>
              <a:rPr lang="en-US" sz="1200" dirty="0" err="1">
                <a:ln w="3175">
                  <a:noFill/>
                </a:ln>
                <a:solidFill>
                  <a:srgbClr val="262E64"/>
                </a:solidFill>
                <a:latin typeface="Segoe UI Light" panose="020B0502040204020203" pitchFamily="34" charset="0"/>
                <a:cs typeface="Segoe UI Light" panose="020B0502040204020203" pitchFamily="34" charset="0"/>
              </a:rPr>
              <a:t>GermanIlia</a:t>
            </a:r>
            <a:endParaRPr lang="en-US" sz="1200" dirty="0">
              <a:ln w="3175">
                <a:noFill/>
              </a:ln>
              <a:solidFill>
                <a:srgbClr val="262E64"/>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0BEA0239-37AD-7E4C-8B05-328393882D37}"/>
              </a:ext>
            </a:extLst>
          </p:cNvPr>
          <p:cNvSpPr/>
          <p:nvPr/>
        </p:nvSpPr>
        <p:spPr>
          <a:xfrm>
            <a:off x="3179642" y="1999873"/>
            <a:ext cx="3360985" cy="276999"/>
          </a:xfrm>
          <a:prstGeom prst="rect">
            <a:avLst/>
          </a:prstGeom>
        </p:spPr>
        <p:txBody>
          <a:bodyPr wrap="squar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https://www.linkedin.com/in/</a:t>
            </a:r>
            <a:r>
              <a:rPr lang="en-US" sz="1200" dirty="0" err="1">
                <a:ln w="3175">
                  <a:noFill/>
                </a:ln>
                <a:solidFill>
                  <a:srgbClr val="262E64"/>
                </a:solidFill>
                <a:latin typeface="Segoe UI Light" panose="020B0502040204020203" pitchFamily="34" charset="0"/>
                <a:cs typeface="Segoe UI Light" panose="020B0502040204020203" pitchFamily="34" charset="0"/>
              </a:rPr>
              <a:t>iliagerman</a:t>
            </a:r>
            <a:r>
              <a:rPr lang="en-US" sz="1200" dirty="0">
                <a:ln w="3175">
                  <a:noFill/>
                </a:ln>
                <a:solidFill>
                  <a:srgbClr val="262E64"/>
                </a:solidFill>
                <a:latin typeface="Segoe UI Light" panose="020B0502040204020203" pitchFamily="34" charset="0"/>
                <a:cs typeface="Segoe UI Light" panose="020B0502040204020203" pitchFamily="34" charset="0"/>
              </a:rPr>
              <a:t>/</a:t>
            </a:r>
          </a:p>
        </p:txBody>
      </p:sp>
      <p:pic>
        <p:nvPicPr>
          <p:cNvPr id="25" name="Picture 2" descr="Image result for linkedin icon transparent">
            <a:extLst>
              <a:ext uri="{FF2B5EF4-FFF2-40B4-BE49-F238E27FC236}">
                <a16:creationId xmlns:a16="http://schemas.microsoft.com/office/drawing/2014/main" id="{66239A0C-EAC2-794F-A34E-9F193DAB8D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3375" y="2009102"/>
            <a:ext cx="264219" cy="23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98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PULUMI CLOUD CONSOLE</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Pulumi cloud console allows you to manage your stacks online. It enables you to collaborate with multiple developers, protect against concurrent updates, store resource history, integrate with you CI/CD system and more!</a:t>
            </a:r>
          </a:p>
        </p:txBody>
      </p:sp>
      <p:pic>
        <p:nvPicPr>
          <p:cNvPr id="5" name="Picture 4">
            <a:extLst>
              <a:ext uri="{FF2B5EF4-FFF2-40B4-BE49-F238E27FC236}">
                <a16:creationId xmlns:a16="http://schemas.microsoft.com/office/drawing/2014/main" id="{0D5933F0-CE88-9540-A513-FB6E433160F9}"/>
              </a:ext>
            </a:extLst>
          </p:cNvPr>
          <p:cNvPicPr>
            <a:picLocks noChangeAspect="1"/>
          </p:cNvPicPr>
          <p:nvPr/>
        </p:nvPicPr>
        <p:blipFill>
          <a:blip r:embed="rId3"/>
          <a:stretch>
            <a:fillRect/>
          </a:stretch>
        </p:blipFill>
        <p:spPr>
          <a:xfrm>
            <a:off x="4079776" y="3717032"/>
            <a:ext cx="3994133" cy="1997067"/>
          </a:xfrm>
          <a:prstGeom prst="rect">
            <a:avLst/>
          </a:prstGeom>
        </p:spPr>
      </p:pic>
    </p:spTree>
    <p:extLst>
      <p:ext uri="{BB962C8B-B14F-4D97-AF65-F5344CB8AC3E}">
        <p14:creationId xmlns:p14="http://schemas.microsoft.com/office/powerpoint/2010/main" val="199148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CLOUD CONSOLE</a:t>
            </a:r>
            <a:endParaRPr lang="he-IL" dirty="0"/>
          </a:p>
        </p:txBody>
      </p:sp>
    </p:spTree>
    <p:extLst>
      <p:ext uri="{BB962C8B-B14F-4D97-AF65-F5344CB8AC3E}">
        <p14:creationId xmlns:p14="http://schemas.microsoft.com/office/powerpoint/2010/main" val="68343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CI </a:t>
            </a:r>
            <a:r>
              <a:rPr lang="en-US" dirty="0">
                <a:latin typeface="Segoe UI Light" panose="020B0502040204020203" pitchFamily="34" charset="0"/>
                <a:cs typeface="Segoe UI Light" panose="020B0502040204020203" pitchFamily="34" charset="0"/>
              </a:rPr>
              <a:t> / CD WITH PULUMI</a:t>
            </a:r>
            <a:endParaRPr lang="he-IL" dirty="0"/>
          </a:p>
        </p:txBody>
      </p:sp>
      <p:sp>
        <p:nvSpPr>
          <p:cNvPr id="3" name="Content Placeholder 2"/>
          <p:cNvSpPr>
            <a:spLocks noGrp="1"/>
          </p:cNvSpPr>
          <p:nvPr>
            <p:ph idx="1"/>
          </p:nvPr>
        </p:nvSpPr>
        <p:spPr>
          <a:xfrm>
            <a:off x="815413" y="1340768"/>
            <a:ext cx="10657184" cy="4648200"/>
          </a:xfrm>
        </p:spPr>
        <p:txBody>
          <a:bodyPr lIns="0">
            <a:normAutofit/>
          </a:bodyPr>
          <a:lstStyle/>
          <a:p>
            <a:pPr marL="0" indent="0">
              <a:buNone/>
            </a:pPr>
            <a:r>
              <a:rPr lang="en-US" dirty="0">
                <a:solidFill>
                  <a:schemeClr val="tx2">
                    <a:lumMod val="75000"/>
                  </a:schemeClr>
                </a:solidFill>
              </a:rPr>
              <a:t>Pulumi is great for continuous deployment and supports a range of workflows. The easiest way to achieve a Pulumi-based CD flow is to simply integrate it into your existing CI process.</a:t>
            </a:r>
          </a:p>
        </p:txBody>
      </p:sp>
      <p:pic>
        <p:nvPicPr>
          <p:cNvPr id="5" name="Picture 4">
            <a:extLst>
              <a:ext uri="{FF2B5EF4-FFF2-40B4-BE49-F238E27FC236}">
                <a16:creationId xmlns:a16="http://schemas.microsoft.com/office/drawing/2014/main" id="{2E8BD872-653C-F64C-9CDF-DC4244C1B803}"/>
              </a:ext>
            </a:extLst>
          </p:cNvPr>
          <p:cNvPicPr>
            <a:picLocks noChangeAspect="1"/>
          </p:cNvPicPr>
          <p:nvPr/>
        </p:nvPicPr>
        <p:blipFill>
          <a:blip r:embed="rId3"/>
          <a:stretch>
            <a:fillRect/>
          </a:stretch>
        </p:blipFill>
        <p:spPr>
          <a:xfrm>
            <a:off x="3276025" y="2996952"/>
            <a:ext cx="5735960" cy="3217097"/>
          </a:xfrm>
          <a:prstGeom prst="rect">
            <a:avLst/>
          </a:prstGeom>
        </p:spPr>
      </p:pic>
    </p:spTree>
    <p:extLst>
      <p:ext uri="{BB962C8B-B14F-4D97-AF65-F5344CB8AC3E}">
        <p14:creationId xmlns:p14="http://schemas.microsoft.com/office/powerpoint/2010/main" val="275570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CD PROCCESS – JENKINS</a:t>
            </a:r>
            <a:endParaRPr lang="he-IL" dirty="0"/>
          </a:p>
        </p:txBody>
      </p:sp>
    </p:spTree>
    <p:extLst>
      <p:ext uri="{BB962C8B-B14F-4D97-AF65-F5344CB8AC3E}">
        <p14:creationId xmlns:p14="http://schemas.microsoft.com/office/powerpoint/2010/main" val="288885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EKS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Kubernetes provider for Pulumi can be used to provision any of the resources specified by the Kubernetes API. </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852AED35-D1EA-EF4B-A691-651BCC7E1D6E}"/>
              </a:ext>
            </a:extLst>
          </p:cNvPr>
          <p:cNvPicPr>
            <a:picLocks noChangeAspect="1"/>
          </p:cNvPicPr>
          <p:nvPr/>
        </p:nvPicPr>
        <p:blipFill>
          <a:blip r:embed="rId3"/>
          <a:stretch>
            <a:fillRect/>
          </a:stretch>
        </p:blipFill>
        <p:spPr>
          <a:xfrm>
            <a:off x="2602502" y="3645024"/>
            <a:ext cx="7083005" cy="1920815"/>
          </a:xfrm>
          <a:prstGeom prst="rect">
            <a:avLst/>
          </a:prstGeom>
        </p:spPr>
      </p:pic>
    </p:spTree>
    <p:extLst>
      <p:ext uri="{BB962C8B-B14F-4D97-AF65-F5344CB8AC3E}">
        <p14:creationId xmlns:p14="http://schemas.microsoft.com/office/powerpoint/2010/main" val="142869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DEPLOY TO EKS (JENKINS)</a:t>
            </a:r>
            <a:endParaRPr lang="he-IL" dirty="0"/>
          </a:p>
        </p:txBody>
      </p:sp>
    </p:spTree>
    <p:extLst>
      <p:ext uri="{BB962C8B-B14F-4D97-AF65-F5344CB8AC3E}">
        <p14:creationId xmlns:p14="http://schemas.microsoft.com/office/powerpoint/2010/main" val="2108484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TERRAFORM TO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goal of tf2pulumi is to help users efficiently convert Terraform-managed infrastructure into Pulumi stacks. It translates HCL configuration into Pulumi TypeScript programs. In the fullness of time, it will also translate Terraform state files into Pulumi checkpoint files.</a:t>
            </a:r>
            <a:endParaRPr lang="he-IL" dirty="0">
              <a:solidFill>
                <a:schemeClr val="tx2">
                  <a:lumMod val="75000"/>
                </a:schemeClr>
              </a:solidFill>
            </a:endParaRPr>
          </a:p>
        </p:txBody>
      </p:sp>
      <p:sp>
        <p:nvSpPr>
          <p:cNvPr id="4" name="TextBox 3">
            <a:extLst>
              <a:ext uri="{FF2B5EF4-FFF2-40B4-BE49-F238E27FC236}">
                <a16:creationId xmlns:a16="http://schemas.microsoft.com/office/drawing/2014/main" id="{355987D3-D036-E84F-B26F-1AF5545DB7E8}"/>
              </a:ext>
            </a:extLst>
          </p:cNvPr>
          <p:cNvSpPr txBox="1"/>
          <p:nvPr/>
        </p:nvSpPr>
        <p:spPr>
          <a:xfrm>
            <a:off x="1671638" y="728663"/>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1FBE9517-10CE-8F4E-AA30-C036DDEA53AF}"/>
              </a:ext>
            </a:extLst>
          </p:cNvPr>
          <p:cNvPicPr>
            <a:picLocks noChangeAspect="1"/>
          </p:cNvPicPr>
          <p:nvPr/>
        </p:nvPicPr>
        <p:blipFill>
          <a:blip r:embed="rId3"/>
          <a:stretch>
            <a:fillRect/>
          </a:stretch>
        </p:blipFill>
        <p:spPr>
          <a:xfrm>
            <a:off x="1415480" y="3816261"/>
            <a:ext cx="3994133" cy="1997067"/>
          </a:xfrm>
          <a:prstGeom prst="rect">
            <a:avLst/>
          </a:prstGeom>
        </p:spPr>
      </p:pic>
      <p:pic>
        <p:nvPicPr>
          <p:cNvPr id="8" name="Picture 7">
            <a:extLst>
              <a:ext uri="{FF2B5EF4-FFF2-40B4-BE49-F238E27FC236}">
                <a16:creationId xmlns:a16="http://schemas.microsoft.com/office/drawing/2014/main" id="{1D023B18-C20F-9B44-9B74-6A2988424298}"/>
              </a:ext>
            </a:extLst>
          </p:cNvPr>
          <p:cNvPicPr>
            <a:picLocks noChangeAspect="1"/>
          </p:cNvPicPr>
          <p:nvPr/>
        </p:nvPicPr>
        <p:blipFill>
          <a:blip r:embed="rId4"/>
          <a:stretch>
            <a:fillRect/>
          </a:stretch>
        </p:blipFill>
        <p:spPr>
          <a:xfrm>
            <a:off x="7608168" y="3595594"/>
            <a:ext cx="2438400" cy="2438400"/>
          </a:xfrm>
          <a:prstGeom prst="rect">
            <a:avLst/>
          </a:prstGeom>
        </p:spPr>
      </p:pic>
    </p:spTree>
    <p:extLst>
      <p:ext uri="{BB962C8B-B14F-4D97-AF65-F5344CB8AC3E}">
        <p14:creationId xmlns:p14="http://schemas.microsoft.com/office/powerpoint/2010/main" val="123266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TF2PULUMI</a:t>
            </a:r>
            <a:endParaRPr lang="he-IL" dirty="0"/>
          </a:p>
        </p:txBody>
      </p:sp>
    </p:spTree>
    <p:extLst>
      <p:ext uri="{BB962C8B-B14F-4D97-AF65-F5344CB8AC3E}">
        <p14:creationId xmlns:p14="http://schemas.microsoft.com/office/powerpoint/2010/main" val="2759728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WRAP UP</a:t>
            </a:r>
            <a:endParaRPr lang="he-IL" dirty="0"/>
          </a:p>
        </p:txBody>
      </p:sp>
      <p:pic>
        <p:nvPicPr>
          <p:cNvPr id="10" name="Picture 9">
            <a:extLst>
              <a:ext uri="{FF2B5EF4-FFF2-40B4-BE49-F238E27FC236}">
                <a16:creationId xmlns:a16="http://schemas.microsoft.com/office/drawing/2014/main" id="{15506BDC-CCAA-5A43-8A4A-F8E450B31CAB}"/>
              </a:ext>
            </a:extLst>
          </p:cNvPr>
          <p:cNvPicPr>
            <a:picLocks noChangeAspect="1"/>
          </p:cNvPicPr>
          <p:nvPr/>
        </p:nvPicPr>
        <p:blipFill>
          <a:blip r:embed="rId3"/>
          <a:stretch>
            <a:fillRect/>
          </a:stretch>
        </p:blipFill>
        <p:spPr>
          <a:xfrm>
            <a:off x="1055440" y="1247546"/>
            <a:ext cx="9865096" cy="4879737"/>
          </a:xfrm>
          <a:prstGeom prst="rect">
            <a:avLst/>
          </a:prstGeom>
        </p:spPr>
      </p:pic>
    </p:spTree>
    <p:extLst>
      <p:ext uri="{BB962C8B-B14F-4D97-AF65-F5344CB8AC3E}">
        <p14:creationId xmlns:p14="http://schemas.microsoft.com/office/powerpoint/2010/main" val="373145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0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AGENDA</a:t>
            </a:r>
            <a:endParaRPr lang="he-IL"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solidFill>
                  <a:schemeClr val="tx2">
                    <a:lumMod val="75000"/>
                  </a:schemeClr>
                </a:solidFill>
              </a:rPr>
              <a:t>What is Pulumi? </a:t>
            </a:r>
          </a:p>
          <a:p>
            <a:pPr>
              <a:buFont typeface="Arial" panose="020B0604020202020204" pitchFamily="34" charset="0"/>
              <a:buChar char="•"/>
            </a:pPr>
            <a:r>
              <a:rPr lang="he-IL" dirty="0">
                <a:solidFill>
                  <a:schemeClr val="tx2">
                    <a:lumMod val="75000"/>
                  </a:schemeClr>
                </a:solidFill>
              </a:rPr>
              <a:t>P</a:t>
            </a:r>
            <a:r>
              <a:rPr lang="en-US" dirty="0">
                <a:solidFill>
                  <a:schemeClr val="tx2">
                    <a:lumMod val="75000"/>
                  </a:schemeClr>
                </a:solidFill>
              </a:rPr>
              <a:t>ulumi  vs Others</a:t>
            </a:r>
            <a:endParaRPr lang="he-IL" dirty="0">
              <a:solidFill>
                <a:schemeClr val="tx2">
                  <a:lumMod val="75000"/>
                </a:schemeClr>
              </a:solidFill>
            </a:endParaRPr>
          </a:p>
          <a:p>
            <a:pPr>
              <a:buFont typeface="Arial" panose="020B0604020202020204" pitchFamily="34" charset="0"/>
              <a:buChar char="•"/>
            </a:pPr>
            <a:r>
              <a:rPr lang="en-US" dirty="0">
                <a:solidFill>
                  <a:schemeClr val="tx2">
                    <a:lumMod val="75000"/>
                  </a:schemeClr>
                </a:solidFill>
              </a:rPr>
              <a:t>How Pulumi Works?</a:t>
            </a:r>
          </a:p>
          <a:p>
            <a:pPr>
              <a:buFont typeface="Arial" panose="020B0604020202020204" pitchFamily="34" charset="0"/>
              <a:buChar char="•"/>
            </a:pPr>
            <a:r>
              <a:rPr lang="en-US" dirty="0">
                <a:solidFill>
                  <a:schemeClr val="tx2">
                    <a:lumMod val="75000"/>
                  </a:schemeClr>
                </a:solidFill>
              </a:rPr>
              <a:t>CI-CD With Pulumi</a:t>
            </a:r>
          </a:p>
          <a:p>
            <a:pPr>
              <a:buFont typeface="Arial" panose="020B0604020202020204" pitchFamily="34" charset="0"/>
              <a:buChar char="•"/>
            </a:pPr>
            <a:r>
              <a:rPr lang="en-US" dirty="0">
                <a:solidFill>
                  <a:schemeClr val="tx2">
                    <a:lumMod val="75000"/>
                  </a:schemeClr>
                </a:solidFill>
              </a:rPr>
              <a:t>Deploying and managing EKS</a:t>
            </a:r>
          </a:p>
          <a:p>
            <a:pPr>
              <a:buFont typeface="Arial" panose="020B0604020202020204" pitchFamily="34" charset="0"/>
              <a:buChar char="•"/>
            </a:pPr>
            <a:r>
              <a:rPr lang="en-US" dirty="0">
                <a:solidFill>
                  <a:schemeClr val="tx2">
                    <a:lumMod val="75000"/>
                  </a:schemeClr>
                </a:solidFill>
              </a:rPr>
              <a:t>Terraform to Pulumi</a:t>
            </a:r>
            <a:endParaRPr lang="he-IL" dirty="0">
              <a:solidFill>
                <a:schemeClr val="tx2">
                  <a:lumMod val="75000"/>
                </a:schemeClr>
              </a:solidFill>
            </a:endParaRPr>
          </a:p>
        </p:txBody>
      </p:sp>
      <p:pic>
        <p:nvPicPr>
          <p:cNvPr id="12" name="Picture 11">
            <a:extLst>
              <a:ext uri="{FF2B5EF4-FFF2-40B4-BE49-F238E27FC236}">
                <a16:creationId xmlns:a16="http://schemas.microsoft.com/office/drawing/2014/main" id="{0AE722AD-BC7C-454F-824E-BC296BF6C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697" y="3284984"/>
            <a:ext cx="2755900" cy="2959100"/>
          </a:xfrm>
          <a:prstGeom prst="rect">
            <a:avLst/>
          </a:prstGeom>
        </p:spPr>
      </p:pic>
    </p:spTree>
    <p:extLst>
      <p:ext uri="{BB962C8B-B14F-4D97-AF65-F5344CB8AC3E}">
        <p14:creationId xmlns:p14="http://schemas.microsoft.com/office/powerpoint/2010/main" val="403757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Pulumi is an open source cloud development platform, providing the cloud’s first true programming model using real programming languages for all major cloud providers.</a:t>
            </a:r>
            <a:endParaRPr lang="he-IL" dirty="0">
              <a:solidFill>
                <a:schemeClr val="tx2">
                  <a:lumMod val="75000"/>
                </a:schemeClr>
              </a:solidFill>
            </a:endParaRPr>
          </a:p>
        </p:txBody>
      </p:sp>
      <p:pic>
        <p:nvPicPr>
          <p:cNvPr id="5" name="Picture 4">
            <a:extLst>
              <a:ext uri="{FF2B5EF4-FFF2-40B4-BE49-F238E27FC236}">
                <a16:creationId xmlns:a16="http://schemas.microsoft.com/office/drawing/2014/main" id="{A1D7FB7A-8FE1-5049-800A-B733653DFBE2}"/>
              </a:ext>
            </a:extLst>
          </p:cNvPr>
          <p:cNvPicPr>
            <a:picLocks noChangeAspect="1"/>
          </p:cNvPicPr>
          <p:nvPr/>
        </p:nvPicPr>
        <p:blipFill>
          <a:blip r:embed="rId3"/>
          <a:stretch>
            <a:fillRect/>
          </a:stretch>
        </p:blipFill>
        <p:spPr>
          <a:xfrm>
            <a:off x="3863752" y="3140968"/>
            <a:ext cx="4970388" cy="2900652"/>
          </a:xfrm>
          <a:prstGeom prst="rect">
            <a:avLst/>
          </a:prstGeom>
        </p:spPr>
      </p:pic>
    </p:spTree>
    <p:extLst>
      <p:ext uri="{BB962C8B-B14F-4D97-AF65-F5344CB8AC3E}">
        <p14:creationId xmlns:p14="http://schemas.microsoft.com/office/powerpoint/2010/main" val="421029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Unify development and Devops practices to define, deploy, and manage cloud apps and infrastructure.</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75FF3293-7568-3245-9848-8FB4E37022B9}"/>
              </a:ext>
            </a:extLst>
          </p:cNvPr>
          <p:cNvPicPr>
            <a:picLocks noChangeAspect="1"/>
          </p:cNvPicPr>
          <p:nvPr/>
        </p:nvPicPr>
        <p:blipFill>
          <a:blip r:embed="rId3"/>
          <a:stretch>
            <a:fillRect/>
          </a:stretch>
        </p:blipFill>
        <p:spPr>
          <a:xfrm>
            <a:off x="2674359" y="2806617"/>
            <a:ext cx="1701800" cy="1193800"/>
          </a:xfrm>
          <a:prstGeom prst="rect">
            <a:avLst/>
          </a:prstGeom>
        </p:spPr>
      </p:pic>
      <p:pic>
        <p:nvPicPr>
          <p:cNvPr id="8" name="Picture 7">
            <a:extLst>
              <a:ext uri="{FF2B5EF4-FFF2-40B4-BE49-F238E27FC236}">
                <a16:creationId xmlns:a16="http://schemas.microsoft.com/office/drawing/2014/main" id="{80C1075D-175E-5946-948F-9284294097CA}"/>
              </a:ext>
            </a:extLst>
          </p:cNvPr>
          <p:cNvPicPr>
            <a:picLocks noChangeAspect="1"/>
          </p:cNvPicPr>
          <p:nvPr/>
        </p:nvPicPr>
        <p:blipFill>
          <a:blip r:embed="rId4"/>
          <a:stretch>
            <a:fillRect/>
          </a:stretch>
        </p:blipFill>
        <p:spPr>
          <a:xfrm>
            <a:off x="5293105" y="2806617"/>
            <a:ext cx="1701800" cy="1193800"/>
          </a:xfrm>
          <a:prstGeom prst="rect">
            <a:avLst/>
          </a:prstGeom>
        </p:spPr>
      </p:pic>
      <p:pic>
        <p:nvPicPr>
          <p:cNvPr id="9" name="Picture 8">
            <a:extLst>
              <a:ext uri="{FF2B5EF4-FFF2-40B4-BE49-F238E27FC236}">
                <a16:creationId xmlns:a16="http://schemas.microsoft.com/office/drawing/2014/main" id="{D9670717-D353-4A46-8E95-1553AB8BE714}"/>
              </a:ext>
            </a:extLst>
          </p:cNvPr>
          <p:cNvPicPr>
            <a:picLocks noChangeAspect="1"/>
          </p:cNvPicPr>
          <p:nvPr/>
        </p:nvPicPr>
        <p:blipFill>
          <a:blip r:embed="rId5"/>
          <a:stretch>
            <a:fillRect/>
          </a:stretch>
        </p:blipFill>
        <p:spPr>
          <a:xfrm>
            <a:off x="8050591" y="2564904"/>
            <a:ext cx="2349857" cy="1647096"/>
          </a:xfrm>
          <a:prstGeom prst="rect">
            <a:avLst/>
          </a:prstGeom>
        </p:spPr>
      </p:pic>
      <p:sp>
        <p:nvSpPr>
          <p:cNvPr id="10" name="Rectangle 9">
            <a:extLst>
              <a:ext uri="{FF2B5EF4-FFF2-40B4-BE49-F238E27FC236}">
                <a16:creationId xmlns:a16="http://schemas.microsoft.com/office/drawing/2014/main" id="{E9C287E5-7025-F348-A9F9-4A3DF3C0733C}"/>
              </a:ext>
            </a:extLst>
          </p:cNvPr>
          <p:cNvSpPr/>
          <p:nvPr/>
        </p:nvSpPr>
        <p:spPr>
          <a:xfrm>
            <a:off x="2674359" y="4123597"/>
            <a:ext cx="1965474" cy="369332"/>
          </a:xfrm>
          <a:prstGeom prst="rect">
            <a:avLst/>
          </a:prstGeom>
        </p:spPr>
        <p:txBody>
          <a:bodyPr wrap="none">
            <a:spAutoFit/>
          </a:bodyPr>
          <a:lstStyle/>
          <a:p>
            <a:r>
              <a:rPr lang="en-US" dirty="0">
                <a:solidFill>
                  <a:srgbClr val="000000"/>
                </a:solidFill>
                <a:latin typeface="Ubuntu"/>
              </a:rPr>
              <a:t>Familiar Languages</a:t>
            </a:r>
            <a:endParaRPr lang="en-US" b="0" i="0" dirty="0">
              <a:solidFill>
                <a:srgbClr val="000000"/>
              </a:solidFill>
              <a:effectLst/>
              <a:latin typeface="Ubuntu"/>
            </a:endParaRPr>
          </a:p>
        </p:txBody>
      </p:sp>
      <p:sp>
        <p:nvSpPr>
          <p:cNvPr id="11" name="Rectangle 10">
            <a:extLst>
              <a:ext uri="{FF2B5EF4-FFF2-40B4-BE49-F238E27FC236}">
                <a16:creationId xmlns:a16="http://schemas.microsoft.com/office/drawing/2014/main" id="{BC0A0C08-A8FD-5642-829C-F12B53C4ECED}"/>
              </a:ext>
            </a:extLst>
          </p:cNvPr>
          <p:cNvSpPr/>
          <p:nvPr/>
        </p:nvSpPr>
        <p:spPr>
          <a:xfrm>
            <a:off x="5293105" y="4077072"/>
            <a:ext cx="2111027" cy="369332"/>
          </a:xfrm>
          <a:prstGeom prst="rect">
            <a:avLst/>
          </a:prstGeom>
        </p:spPr>
        <p:txBody>
          <a:bodyPr wrap="none">
            <a:spAutoFit/>
          </a:bodyPr>
          <a:lstStyle/>
          <a:p>
            <a:r>
              <a:rPr lang="en-US" dirty="0">
                <a:solidFill>
                  <a:srgbClr val="000000"/>
                </a:solidFill>
                <a:latin typeface="Ubuntu"/>
              </a:rPr>
              <a:t>Programming Model</a:t>
            </a:r>
            <a:endParaRPr lang="en-US" b="0" i="0" dirty="0">
              <a:solidFill>
                <a:srgbClr val="000000"/>
              </a:solidFill>
              <a:effectLst/>
              <a:latin typeface="Ubuntu"/>
            </a:endParaRPr>
          </a:p>
        </p:txBody>
      </p:sp>
      <p:sp>
        <p:nvSpPr>
          <p:cNvPr id="12" name="Rectangle 11">
            <a:extLst>
              <a:ext uri="{FF2B5EF4-FFF2-40B4-BE49-F238E27FC236}">
                <a16:creationId xmlns:a16="http://schemas.microsoft.com/office/drawing/2014/main" id="{21548966-1906-4A42-91F2-2E05A9C2D6E1}"/>
              </a:ext>
            </a:extLst>
          </p:cNvPr>
          <p:cNvSpPr/>
          <p:nvPr/>
        </p:nvSpPr>
        <p:spPr>
          <a:xfrm>
            <a:off x="8050591" y="4077072"/>
            <a:ext cx="1931491" cy="369332"/>
          </a:xfrm>
          <a:prstGeom prst="rect">
            <a:avLst/>
          </a:prstGeom>
        </p:spPr>
        <p:txBody>
          <a:bodyPr wrap="none">
            <a:spAutoFit/>
          </a:bodyPr>
          <a:lstStyle/>
          <a:p>
            <a:r>
              <a:rPr lang="en-US" dirty="0">
                <a:solidFill>
                  <a:srgbClr val="000000"/>
                </a:solidFill>
                <a:latin typeface="Ubuntu"/>
              </a:rPr>
              <a:t>Reusable Packages</a:t>
            </a:r>
            <a:endParaRPr lang="en-US" b="0" i="0" dirty="0">
              <a:solidFill>
                <a:srgbClr val="000000"/>
              </a:solidFill>
              <a:effectLst/>
              <a:latin typeface="Ubuntu"/>
            </a:endParaRPr>
          </a:p>
        </p:txBody>
      </p:sp>
      <p:pic>
        <p:nvPicPr>
          <p:cNvPr id="13" name="Picture 12">
            <a:extLst>
              <a:ext uri="{FF2B5EF4-FFF2-40B4-BE49-F238E27FC236}">
                <a16:creationId xmlns:a16="http://schemas.microsoft.com/office/drawing/2014/main" id="{FE6CD4F6-62AB-4849-B05A-844C6F661EC4}"/>
              </a:ext>
            </a:extLst>
          </p:cNvPr>
          <p:cNvPicPr>
            <a:picLocks noChangeAspect="1"/>
          </p:cNvPicPr>
          <p:nvPr/>
        </p:nvPicPr>
        <p:blipFill>
          <a:blip r:embed="rId6"/>
          <a:stretch>
            <a:fillRect/>
          </a:stretch>
        </p:blipFill>
        <p:spPr>
          <a:xfrm>
            <a:off x="2674359" y="4616109"/>
            <a:ext cx="1701800" cy="1193800"/>
          </a:xfrm>
          <a:prstGeom prst="rect">
            <a:avLst/>
          </a:prstGeom>
        </p:spPr>
      </p:pic>
      <p:sp>
        <p:nvSpPr>
          <p:cNvPr id="14" name="Rectangle 13">
            <a:extLst>
              <a:ext uri="{FF2B5EF4-FFF2-40B4-BE49-F238E27FC236}">
                <a16:creationId xmlns:a16="http://schemas.microsoft.com/office/drawing/2014/main" id="{B8C13C4B-B5AE-D444-95CE-66DEB26A0373}"/>
              </a:ext>
            </a:extLst>
          </p:cNvPr>
          <p:cNvSpPr/>
          <p:nvPr/>
        </p:nvSpPr>
        <p:spPr>
          <a:xfrm>
            <a:off x="2674359" y="5814018"/>
            <a:ext cx="1281120" cy="369332"/>
          </a:xfrm>
          <a:prstGeom prst="rect">
            <a:avLst/>
          </a:prstGeom>
        </p:spPr>
        <p:txBody>
          <a:bodyPr wrap="none">
            <a:spAutoFit/>
          </a:bodyPr>
          <a:lstStyle/>
          <a:p>
            <a:r>
              <a:rPr lang="en-US" dirty="0">
                <a:solidFill>
                  <a:srgbClr val="000000"/>
                </a:solidFill>
                <a:latin typeface="Ubuntu"/>
              </a:rPr>
              <a:t>Multi Cloud</a:t>
            </a:r>
            <a:endParaRPr lang="en-US" b="0" i="0" dirty="0">
              <a:solidFill>
                <a:srgbClr val="000000"/>
              </a:solidFill>
              <a:effectLst/>
              <a:latin typeface="Ubuntu"/>
            </a:endParaRPr>
          </a:p>
        </p:txBody>
      </p:sp>
      <p:pic>
        <p:nvPicPr>
          <p:cNvPr id="15" name="Picture 14">
            <a:extLst>
              <a:ext uri="{FF2B5EF4-FFF2-40B4-BE49-F238E27FC236}">
                <a16:creationId xmlns:a16="http://schemas.microsoft.com/office/drawing/2014/main" id="{38669344-636F-5A40-B117-EEE380A74482}"/>
              </a:ext>
            </a:extLst>
          </p:cNvPr>
          <p:cNvPicPr>
            <a:picLocks noChangeAspect="1"/>
          </p:cNvPicPr>
          <p:nvPr/>
        </p:nvPicPr>
        <p:blipFill>
          <a:blip r:embed="rId7"/>
          <a:stretch>
            <a:fillRect/>
          </a:stretch>
        </p:blipFill>
        <p:spPr>
          <a:xfrm>
            <a:off x="5293105" y="4502305"/>
            <a:ext cx="1988589" cy="1393871"/>
          </a:xfrm>
          <a:prstGeom prst="rect">
            <a:avLst/>
          </a:prstGeom>
        </p:spPr>
      </p:pic>
      <p:sp>
        <p:nvSpPr>
          <p:cNvPr id="17" name="Rectangle 16">
            <a:extLst>
              <a:ext uri="{FF2B5EF4-FFF2-40B4-BE49-F238E27FC236}">
                <a16:creationId xmlns:a16="http://schemas.microsoft.com/office/drawing/2014/main" id="{26F8BD2E-290A-BA4A-9661-C1D2A25B6FEA}"/>
              </a:ext>
            </a:extLst>
          </p:cNvPr>
          <p:cNvSpPr/>
          <p:nvPr/>
        </p:nvSpPr>
        <p:spPr>
          <a:xfrm>
            <a:off x="5222355" y="5809661"/>
            <a:ext cx="1768689" cy="369332"/>
          </a:xfrm>
          <a:prstGeom prst="rect">
            <a:avLst/>
          </a:prstGeom>
        </p:spPr>
        <p:txBody>
          <a:bodyPr wrap="none">
            <a:spAutoFit/>
          </a:bodyPr>
          <a:lstStyle/>
          <a:p>
            <a:r>
              <a:rPr lang="en-US" dirty="0">
                <a:solidFill>
                  <a:srgbClr val="000000"/>
                </a:solidFill>
                <a:latin typeface="Ubuntu"/>
              </a:rPr>
              <a:t>Enterprise Grade</a:t>
            </a:r>
            <a:endParaRPr lang="en-US" b="0" i="0" dirty="0">
              <a:solidFill>
                <a:srgbClr val="000000"/>
              </a:solidFill>
              <a:effectLst/>
              <a:latin typeface="Ubuntu"/>
            </a:endParaRPr>
          </a:p>
        </p:txBody>
      </p:sp>
      <p:pic>
        <p:nvPicPr>
          <p:cNvPr id="18" name="Picture 17">
            <a:extLst>
              <a:ext uri="{FF2B5EF4-FFF2-40B4-BE49-F238E27FC236}">
                <a16:creationId xmlns:a16="http://schemas.microsoft.com/office/drawing/2014/main" id="{0B5C2EA9-0A1E-BF44-B741-9D74DA428C4C}"/>
              </a:ext>
            </a:extLst>
          </p:cNvPr>
          <p:cNvPicPr>
            <a:picLocks noChangeAspect="1"/>
          </p:cNvPicPr>
          <p:nvPr/>
        </p:nvPicPr>
        <p:blipFill>
          <a:blip r:embed="rId8"/>
          <a:stretch>
            <a:fillRect/>
          </a:stretch>
        </p:blipFill>
        <p:spPr>
          <a:xfrm>
            <a:off x="8198031" y="4669885"/>
            <a:ext cx="1636609" cy="1147156"/>
          </a:xfrm>
          <a:prstGeom prst="rect">
            <a:avLst/>
          </a:prstGeom>
        </p:spPr>
      </p:pic>
      <p:sp>
        <p:nvSpPr>
          <p:cNvPr id="19" name="Rectangle 18">
            <a:extLst>
              <a:ext uri="{FF2B5EF4-FFF2-40B4-BE49-F238E27FC236}">
                <a16:creationId xmlns:a16="http://schemas.microsoft.com/office/drawing/2014/main" id="{F7A38289-520A-B845-A8E0-939918EC4D28}"/>
              </a:ext>
            </a:extLst>
          </p:cNvPr>
          <p:cNvSpPr/>
          <p:nvPr/>
        </p:nvSpPr>
        <p:spPr>
          <a:xfrm>
            <a:off x="8050591" y="5773906"/>
            <a:ext cx="2124171" cy="369332"/>
          </a:xfrm>
          <a:prstGeom prst="rect">
            <a:avLst/>
          </a:prstGeom>
        </p:spPr>
        <p:txBody>
          <a:bodyPr wrap="none">
            <a:spAutoFit/>
          </a:bodyPr>
          <a:lstStyle/>
          <a:p>
            <a:r>
              <a:rPr lang="en-US" dirty="0">
                <a:solidFill>
                  <a:srgbClr val="000000"/>
                </a:solidFill>
                <a:latin typeface="Ubuntu"/>
              </a:rPr>
              <a:t>Deploy Continuously</a:t>
            </a:r>
            <a:endParaRPr lang="en-US" b="0" i="0" dirty="0">
              <a:solidFill>
                <a:srgbClr val="000000"/>
              </a:solidFill>
              <a:effectLst/>
              <a:latin typeface="Ubuntu"/>
            </a:endParaRPr>
          </a:p>
        </p:txBody>
      </p:sp>
    </p:spTree>
    <p:extLst>
      <p:ext uri="{BB962C8B-B14F-4D97-AF65-F5344CB8AC3E}">
        <p14:creationId xmlns:p14="http://schemas.microsoft.com/office/powerpoint/2010/main" val="2990571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CM TOOLS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Chef, Puppet, Ansible, and Salt are all popular configuration management tools.  They do not attempt to solve the problem of provisioning or updating infrastructure, containers, or serverless resources</a:t>
            </a:r>
            <a:r>
              <a:rPr lang="en-US" dirty="0"/>
              <a:t>.</a:t>
            </a:r>
            <a:endParaRPr lang="he-IL" dirty="0">
              <a:solidFill>
                <a:schemeClr val="tx2">
                  <a:lumMod val="75000"/>
                </a:schemeClr>
              </a:solidFill>
            </a:endParaRPr>
          </a:p>
        </p:txBody>
      </p:sp>
      <p:grpSp>
        <p:nvGrpSpPr>
          <p:cNvPr id="16" name="Group 15">
            <a:extLst>
              <a:ext uri="{FF2B5EF4-FFF2-40B4-BE49-F238E27FC236}">
                <a16:creationId xmlns:a16="http://schemas.microsoft.com/office/drawing/2014/main" id="{9B0A7F1E-EA79-904D-9560-79A838C3C3D4}"/>
              </a:ext>
            </a:extLst>
          </p:cNvPr>
          <p:cNvGrpSpPr/>
          <p:nvPr/>
        </p:nvGrpSpPr>
        <p:grpSpPr>
          <a:xfrm>
            <a:off x="4414471" y="3212976"/>
            <a:ext cx="3459068" cy="3036965"/>
            <a:chOff x="1819280" y="4077072"/>
            <a:chExt cx="2359191" cy="2071304"/>
          </a:xfrm>
        </p:grpSpPr>
        <p:pic>
          <p:nvPicPr>
            <p:cNvPr id="20" name="Picture 10" descr="Image result for chef icon transparent">
              <a:extLst>
                <a:ext uri="{FF2B5EF4-FFF2-40B4-BE49-F238E27FC236}">
                  <a16:creationId xmlns:a16="http://schemas.microsoft.com/office/drawing/2014/main" id="{08306CF2-82F2-9046-8953-D32BF3CDFA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280" y="4124075"/>
              <a:ext cx="1136971" cy="124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Related image">
              <a:extLst>
                <a:ext uri="{FF2B5EF4-FFF2-40B4-BE49-F238E27FC236}">
                  <a16:creationId xmlns:a16="http://schemas.microsoft.com/office/drawing/2014/main" id="{2572D87A-0EB9-7E49-A026-6702F26C3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523" y="5051117"/>
              <a:ext cx="1739557" cy="1097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ansible icon transparent">
              <a:extLst>
                <a:ext uri="{FF2B5EF4-FFF2-40B4-BE49-F238E27FC236}">
                  <a16:creationId xmlns:a16="http://schemas.microsoft.com/office/drawing/2014/main" id="{79A33F81-16B8-B042-A879-587616756C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302" y="4077072"/>
              <a:ext cx="1228169" cy="12281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0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a:t>
            </a:r>
            <a:r>
              <a:rPr lang="en-US" dirty="0">
                <a:latin typeface="Segoe UI Light" panose="020B0502040204020203" pitchFamily="34" charset="0"/>
                <a:cs typeface="Segoe UI Light" panose="020B0502040204020203" pitchFamily="34" charset="0"/>
              </a:rPr>
              <a:t>TERRAFROM</a:t>
            </a:r>
            <a:endParaRPr lang="he-IL" dirty="0"/>
          </a:p>
        </p:txBody>
      </p:sp>
      <p:sp>
        <p:nvSpPr>
          <p:cNvPr id="3" name="Content Placeholder 2"/>
          <p:cNvSpPr>
            <a:spLocks noGrp="1"/>
          </p:cNvSpPr>
          <p:nvPr>
            <p:ph idx="1"/>
          </p:nvPr>
        </p:nvSpPr>
        <p:spPr>
          <a:xfrm>
            <a:off x="815413" y="1299714"/>
            <a:ext cx="10657184" cy="4648200"/>
          </a:xfrm>
        </p:spPr>
        <p:txBody>
          <a:bodyPr/>
          <a:lstStyle/>
          <a:p>
            <a:pPr marL="0" indent="0">
              <a:buNone/>
            </a:pPr>
            <a:r>
              <a:rPr lang="en-US" dirty="0">
                <a:solidFill>
                  <a:schemeClr val="tx2">
                    <a:lumMod val="75000"/>
                  </a:schemeClr>
                </a:solidFill>
              </a:rPr>
              <a:t>Terraform is the closest comparison to Pulumi. In Terraform, you write programs in DSL called HCL, and the Terraform engine takes care of provisioning and updating resources, very similar to Pulumi. In fact, thanks to integration with Terraform, Pulumi is able to support a superset of the cloud and service providers that Terraform currently offers.</a:t>
            </a:r>
            <a:endParaRPr lang="he-IL" dirty="0">
              <a:solidFill>
                <a:schemeClr val="tx2">
                  <a:lumMod val="75000"/>
                </a:schemeClr>
              </a:solidFill>
            </a:endParaRPr>
          </a:p>
        </p:txBody>
      </p:sp>
      <p:pic>
        <p:nvPicPr>
          <p:cNvPr id="4" name="Picture 3">
            <a:extLst>
              <a:ext uri="{FF2B5EF4-FFF2-40B4-BE49-F238E27FC236}">
                <a16:creationId xmlns:a16="http://schemas.microsoft.com/office/drawing/2014/main" id="{9D99E25E-6F9A-BB4E-B68F-F8DCCDF00763}"/>
              </a:ext>
            </a:extLst>
          </p:cNvPr>
          <p:cNvPicPr>
            <a:picLocks noChangeAspect="1"/>
          </p:cNvPicPr>
          <p:nvPr/>
        </p:nvPicPr>
        <p:blipFill>
          <a:blip r:embed="rId3"/>
          <a:stretch>
            <a:fillRect/>
          </a:stretch>
        </p:blipFill>
        <p:spPr>
          <a:xfrm>
            <a:off x="4583832" y="3789040"/>
            <a:ext cx="2438400" cy="2438400"/>
          </a:xfrm>
          <a:prstGeom prst="rect">
            <a:avLst/>
          </a:prstGeom>
        </p:spPr>
      </p:pic>
    </p:spTree>
    <p:extLst>
      <p:ext uri="{BB962C8B-B14F-4D97-AF65-F5344CB8AC3E}">
        <p14:creationId xmlns:p14="http://schemas.microsoft.com/office/powerpoint/2010/main" val="129425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HOW PULUMI WORKS?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host interacts with the Pulumi engine which determines which resources changes to perform. During the execution resource creation is registered and if not exists it is created.</a:t>
            </a:r>
            <a:endParaRPr lang="he-IL" dirty="0">
              <a:solidFill>
                <a:schemeClr val="tx2">
                  <a:lumMod val="75000"/>
                </a:schemeClr>
              </a:solidFill>
            </a:endParaRPr>
          </a:p>
        </p:txBody>
      </p:sp>
      <p:pic>
        <p:nvPicPr>
          <p:cNvPr id="6" name="Picture 5">
            <a:extLst>
              <a:ext uri="{FF2B5EF4-FFF2-40B4-BE49-F238E27FC236}">
                <a16:creationId xmlns:a16="http://schemas.microsoft.com/office/drawing/2014/main" id="{C8FCB26F-2A3E-104C-BFE0-588101372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2994668"/>
            <a:ext cx="4789568" cy="3369174"/>
          </a:xfrm>
          <a:prstGeom prst="rect">
            <a:avLst/>
          </a:prstGeom>
        </p:spPr>
      </p:pic>
    </p:spTree>
    <p:extLst>
      <p:ext uri="{BB962C8B-B14F-4D97-AF65-F5344CB8AC3E}">
        <p14:creationId xmlns:p14="http://schemas.microsoft.com/office/powerpoint/2010/main" val="88480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HOW PULUMI WORKS?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Every Pulumi program is deployed to a stack. A stack is an isolated, independently configurable instance of a Pulumi program. Stacks are commonly used to denote different phases of development.</a:t>
            </a:r>
          </a:p>
        </p:txBody>
      </p:sp>
      <p:pic>
        <p:nvPicPr>
          <p:cNvPr id="5" name="Picture 4">
            <a:extLst>
              <a:ext uri="{FF2B5EF4-FFF2-40B4-BE49-F238E27FC236}">
                <a16:creationId xmlns:a16="http://schemas.microsoft.com/office/drawing/2014/main" id="{0D5933F0-CE88-9540-A513-FB6E433160F9}"/>
              </a:ext>
            </a:extLst>
          </p:cNvPr>
          <p:cNvPicPr>
            <a:picLocks noChangeAspect="1"/>
          </p:cNvPicPr>
          <p:nvPr/>
        </p:nvPicPr>
        <p:blipFill>
          <a:blip r:embed="rId3"/>
          <a:stretch>
            <a:fillRect/>
          </a:stretch>
        </p:blipFill>
        <p:spPr>
          <a:xfrm>
            <a:off x="4146938" y="4108418"/>
            <a:ext cx="3994133" cy="1997067"/>
          </a:xfrm>
          <a:prstGeom prst="rect">
            <a:avLst/>
          </a:prstGeom>
        </p:spPr>
      </p:pic>
    </p:spTree>
    <p:extLst>
      <p:ext uri="{BB962C8B-B14F-4D97-AF65-F5344CB8AC3E}">
        <p14:creationId xmlns:p14="http://schemas.microsoft.com/office/powerpoint/2010/main" val="390500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HELLO WORLD – SIMPLE WEBSERVER</a:t>
            </a:r>
            <a:endParaRPr lang="he-IL" dirty="0"/>
          </a:p>
        </p:txBody>
      </p:sp>
    </p:spTree>
    <p:extLst>
      <p:ext uri="{BB962C8B-B14F-4D97-AF65-F5344CB8AC3E}">
        <p14:creationId xmlns:p14="http://schemas.microsoft.com/office/powerpoint/2010/main" val="91812118"/>
      </p:ext>
    </p:extLst>
  </p:cSld>
  <p:clrMapOvr>
    <a:masterClrMapping/>
  </p:clrMapOvr>
</p:sld>
</file>

<file path=ppt/theme/theme1.xml><?xml version="1.0" encoding="utf-8"?>
<a:theme xmlns:a="http://schemas.openxmlformats.org/drawingml/2006/main" name="Sela_Template_Ver_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DP Template" id="{4F335C46-893E-47AF-8858-BE718148C68D}" vid="{A1A887D4-0E31-4F38-964C-81FE556C13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SDP Template</Template>
  <TotalTime>7673</TotalTime>
  <Words>470</Words>
  <Application>Microsoft Macintosh PowerPoint</Application>
  <PresentationFormat>Widescreen</PresentationFormat>
  <Paragraphs>73</Paragraphs>
  <Slides>19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Consolas</vt:lpstr>
      <vt:lpstr>Courier New</vt:lpstr>
      <vt:lpstr>Segoe</vt:lpstr>
      <vt:lpstr>Segoe Light</vt:lpstr>
      <vt:lpstr>Segoe UI</vt:lpstr>
      <vt:lpstr>Segoe UI Light</vt:lpstr>
      <vt:lpstr>Segoe UI Semilight</vt:lpstr>
      <vt:lpstr>Ubuntu</vt:lpstr>
      <vt:lpstr>Sela_Template_Ver_01</vt:lpstr>
      <vt:lpstr>PowerPoint Presentation</vt:lpstr>
      <vt:lpstr>AGENDA</vt:lpstr>
      <vt:lpstr>WHAT IS PULUMI?</vt:lpstr>
      <vt:lpstr>WHAT IS PULUMI?</vt:lpstr>
      <vt:lpstr>PULUMI VS CM TOOLS</vt:lpstr>
      <vt:lpstr>PULUMI VS TERRAFROM</vt:lpstr>
      <vt:lpstr>HOW PULUMI WORKS?</vt:lpstr>
      <vt:lpstr>HOW PULUMI WORKS?</vt:lpstr>
      <vt:lpstr>HELLO WORLD – SIMPLE WEBSERVER</vt:lpstr>
      <vt:lpstr>PULUMI CLOUD CONSOLE</vt:lpstr>
      <vt:lpstr>CLOUD CONSOLE</vt:lpstr>
      <vt:lpstr>CI  / CD WITH PULUMI</vt:lpstr>
      <vt:lpstr>CD PROCCESS – JENKINS</vt:lpstr>
      <vt:lpstr>EKS</vt:lpstr>
      <vt:lpstr>DEPLOY TO EKS (JENKINS)</vt:lpstr>
      <vt:lpstr>TERRAFORM TO PULUMI</vt:lpstr>
      <vt:lpstr>TF2PULUMI</vt:lpstr>
      <vt:lpstr>WRAP UP</vt:lpstr>
      <vt:lpstr>PowerPoint Presentation</vt:lpstr>
    </vt:vector>
  </TitlesOfParts>
  <Company>Sela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Speaker Name</dc:title>
  <dc:creator>Naor Michelsohn</dc:creator>
  <cp:lastModifiedBy>ilia german</cp:lastModifiedBy>
  <cp:revision>45</cp:revision>
  <cp:lastPrinted>2013-09-11T13:44:00Z</cp:lastPrinted>
  <dcterms:created xsi:type="dcterms:W3CDTF">2018-05-22T07:23:04Z</dcterms:created>
  <dcterms:modified xsi:type="dcterms:W3CDTF">2018-12-29T19:55:01Z</dcterms:modified>
</cp:coreProperties>
</file>